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1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335" r:id="rId3"/>
    <p:sldId id="414" r:id="rId4"/>
    <p:sldId id="337" r:id="rId5"/>
    <p:sldId id="341" r:id="rId6"/>
    <p:sldId id="393" r:id="rId7"/>
    <p:sldId id="267" r:id="rId8"/>
    <p:sldId id="268" r:id="rId9"/>
    <p:sldId id="416" r:id="rId10"/>
    <p:sldId id="312" r:id="rId11"/>
    <p:sldId id="362" r:id="rId12"/>
    <p:sldId id="390" r:id="rId13"/>
    <p:sldId id="372" r:id="rId14"/>
    <p:sldId id="396" r:id="rId15"/>
    <p:sldId id="389" r:id="rId16"/>
    <p:sldId id="284" r:id="rId17"/>
    <p:sldId id="387" r:id="rId18"/>
    <p:sldId id="293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377" r:id="rId29"/>
    <p:sldId id="399" r:id="rId30"/>
    <p:sldId id="386" r:id="rId31"/>
    <p:sldId id="378" r:id="rId32"/>
    <p:sldId id="453" r:id="rId33"/>
    <p:sldId id="454" r:id="rId34"/>
    <p:sldId id="455" r:id="rId35"/>
    <p:sldId id="456" r:id="rId36"/>
    <p:sldId id="457" r:id="rId37"/>
    <p:sldId id="458" r:id="rId38"/>
    <p:sldId id="332" r:id="rId39"/>
    <p:sldId id="360" r:id="rId40"/>
    <p:sldId id="359" r:id="rId41"/>
    <p:sldId id="379" r:id="rId42"/>
    <p:sldId id="380" r:id="rId43"/>
    <p:sldId id="417" r:id="rId44"/>
    <p:sldId id="428" r:id="rId45"/>
    <p:sldId id="427" r:id="rId46"/>
    <p:sldId id="426" r:id="rId47"/>
    <p:sldId id="429" r:id="rId48"/>
    <p:sldId id="425" r:id="rId49"/>
    <p:sldId id="418" r:id="rId50"/>
    <p:sldId id="419" r:id="rId51"/>
    <p:sldId id="420" r:id="rId52"/>
    <p:sldId id="421" r:id="rId53"/>
    <p:sldId id="422" r:id="rId54"/>
    <p:sldId id="423" r:id="rId55"/>
    <p:sldId id="400" r:id="rId56"/>
    <p:sldId id="381" r:id="rId57"/>
    <p:sldId id="382" r:id="rId58"/>
    <p:sldId id="383" r:id="rId59"/>
    <p:sldId id="385" r:id="rId60"/>
    <p:sldId id="384" r:id="rId61"/>
    <p:sldId id="401" r:id="rId62"/>
    <p:sldId id="388" r:id="rId63"/>
    <p:sldId id="412" r:id="rId64"/>
    <p:sldId id="413" r:id="rId65"/>
    <p:sldId id="354" r:id="rId66"/>
    <p:sldId id="334" r:id="rId67"/>
    <p:sldId id="415" r:id="rId68"/>
    <p:sldId id="436" r:id="rId69"/>
    <p:sldId id="444" r:id="rId70"/>
    <p:sldId id="445" r:id="rId71"/>
    <p:sldId id="446" r:id="rId72"/>
    <p:sldId id="447" r:id="rId73"/>
    <p:sldId id="448" r:id="rId74"/>
    <p:sldId id="449" r:id="rId75"/>
    <p:sldId id="450" r:id="rId76"/>
    <p:sldId id="451" r:id="rId77"/>
    <p:sldId id="433" r:id="rId78"/>
    <p:sldId id="364" r:id="rId79"/>
    <p:sldId id="365" r:id="rId80"/>
    <p:sldId id="435" r:id="rId81"/>
    <p:sldId id="440" r:id="rId82"/>
    <p:sldId id="441" r:id="rId83"/>
    <p:sldId id="442" r:id="rId84"/>
    <p:sldId id="269" r:id="rId85"/>
    <p:sldId id="452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Sheet1!$G$17</c:f>
              <c:strCache>
                <c:ptCount val="1"/>
                <c:pt idx="0">
                  <c:v>using NKN (2010-2014)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Sheet1!$F$18:$F$20</c:f>
              <c:strCache>
                <c:ptCount val="3"/>
                <c:pt idx="0">
                  <c:v>Tele-Education </c:v>
                </c:pt>
                <c:pt idx="1">
                  <c:v>Tele-Followup &amp; Consultation </c:v>
                </c:pt>
                <c:pt idx="2">
                  <c:v>CME Transmission </c:v>
                </c:pt>
              </c:strCache>
            </c:strRef>
          </c:cat>
          <c:val>
            <c:numRef>
              <c:f>Sheet1!$G$18:$G$20</c:f>
              <c:numCache>
                <c:formatCode>General</c:formatCode>
                <c:ptCount val="3"/>
                <c:pt idx="0">
                  <c:v>1513</c:v>
                </c:pt>
                <c:pt idx="1">
                  <c:v>325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FB-450C-9769-2CF3151F1ECF}"/>
            </c:ext>
          </c:extLst>
        </c:ser>
        <c:ser>
          <c:idx val="1"/>
          <c:order val="1"/>
          <c:tx>
            <c:strRef>
              <c:f>Sheet1!$H$17</c:f>
              <c:strCache>
                <c:ptCount val="1"/>
                <c:pt idx="0">
                  <c:v>Without NKN (1999-2010)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Sheet1!$F$18:$F$20</c:f>
              <c:strCache>
                <c:ptCount val="3"/>
                <c:pt idx="0">
                  <c:v>Tele-Education </c:v>
                </c:pt>
                <c:pt idx="1">
                  <c:v>Tele-Followup &amp; Consultation </c:v>
                </c:pt>
                <c:pt idx="2">
                  <c:v>CME Transmission </c:v>
                </c:pt>
              </c:strCache>
            </c:strRef>
          </c:cat>
          <c:val>
            <c:numRef>
              <c:f>Sheet1!$H$18:$H$20</c:f>
              <c:numCache>
                <c:formatCode>General</c:formatCode>
                <c:ptCount val="3"/>
                <c:pt idx="0">
                  <c:v>349</c:v>
                </c:pt>
                <c:pt idx="1">
                  <c:v>8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FB-450C-9769-2CF3151F1E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830016"/>
        <c:axId val="203831552"/>
      </c:barChart>
      <c:catAx>
        <c:axId val="203830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IN" sz="1600"/>
            </a:pPr>
            <a:endParaRPr lang="en-US"/>
          </a:p>
        </c:txPr>
        <c:crossAx val="203831552"/>
        <c:crosses val="autoZero"/>
        <c:auto val="1"/>
        <c:lblAlgn val="ctr"/>
        <c:lblOffset val="100"/>
        <c:noMultiLvlLbl val="0"/>
      </c:catAx>
      <c:valAx>
        <c:axId val="20383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IN" sz="1600"/>
            </a:pPr>
            <a:endParaRPr lang="en-US"/>
          </a:p>
        </c:txPr>
        <c:crossAx val="20383001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8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1"/>
            </a:pPr>
            <a:endParaRPr lang="en-US"/>
          </a:p>
        </c:txPr>
      </c:legendEntry>
      <c:layout>
        <c:manualLayout>
          <c:xMode val="edge"/>
          <c:yMode val="edge"/>
          <c:x val="0.31310824138448617"/>
          <c:y val="5.9360467884520908E-2"/>
          <c:w val="0.65844974340083162"/>
          <c:h val="6.3832193248369307E-2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lang="en-IN"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59AAA-FFB0-45D1-85ED-9C510FEFC4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7FE25-8C06-4D56-BBF4-D1D25D712012}">
      <dgm:prSet phldrT="[Text]"/>
      <dgm:spPr/>
      <dgm:t>
        <a:bodyPr/>
        <a:lstStyle/>
        <a:p>
          <a:r>
            <a:rPr lang="en-US" dirty="0" smtClean="0"/>
            <a:t>Web Servers, Mail Servers </a:t>
          </a:r>
          <a:endParaRPr lang="en-US" dirty="0"/>
        </a:p>
      </dgm:t>
    </dgm:pt>
    <dgm:pt modelId="{C4828E3E-3467-4A78-8C28-ADFF177E22D4}" type="parTrans" cxnId="{D254CC85-EA5B-4E24-86BC-0D175C948AFB}">
      <dgm:prSet/>
      <dgm:spPr/>
      <dgm:t>
        <a:bodyPr/>
        <a:lstStyle/>
        <a:p>
          <a:endParaRPr lang="en-US"/>
        </a:p>
      </dgm:t>
    </dgm:pt>
    <dgm:pt modelId="{97EBEAE5-47B5-4A3E-B80E-9F13E554CC04}" type="sibTrans" cxnId="{D254CC85-EA5B-4E24-86BC-0D175C948AFB}">
      <dgm:prSet/>
      <dgm:spPr/>
      <dgm:t>
        <a:bodyPr/>
        <a:lstStyle/>
        <a:p>
          <a:endParaRPr lang="en-US"/>
        </a:p>
      </dgm:t>
    </dgm:pt>
    <dgm:pt modelId="{D55E5AB7-8BA3-4AF9-9E99-AE1B9AF609F6}">
      <dgm:prSet phldrT="[Text]"/>
      <dgm:spPr/>
      <dgm:t>
        <a:bodyPr/>
        <a:lstStyle/>
        <a:p>
          <a:r>
            <a:rPr lang="en-US" dirty="0" smtClean="0"/>
            <a:t>Data &amp; Video Storage</a:t>
          </a:r>
          <a:endParaRPr lang="en-US" dirty="0"/>
        </a:p>
      </dgm:t>
    </dgm:pt>
    <dgm:pt modelId="{46E10E44-CA25-4C68-AABE-44E13DD3D643}" type="parTrans" cxnId="{68575099-6BD6-4177-ADF3-232949422C85}">
      <dgm:prSet/>
      <dgm:spPr/>
      <dgm:t>
        <a:bodyPr/>
        <a:lstStyle/>
        <a:p>
          <a:endParaRPr lang="en-US"/>
        </a:p>
      </dgm:t>
    </dgm:pt>
    <dgm:pt modelId="{477348FB-372F-458B-8FAF-5617DD6B5E74}" type="sibTrans" cxnId="{68575099-6BD6-4177-ADF3-232949422C85}">
      <dgm:prSet/>
      <dgm:spPr/>
      <dgm:t>
        <a:bodyPr/>
        <a:lstStyle/>
        <a:p>
          <a:endParaRPr lang="en-US"/>
        </a:p>
      </dgm:t>
    </dgm:pt>
    <dgm:pt modelId="{0DA352A1-4E49-4839-9933-99AA3B213777}">
      <dgm:prSet phldrT="[Text]"/>
      <dgm:spPr/>
      <dgm:t>
        <a:bodyPr/>
        <a:lstStyle/>
        <a:p>
          <a:r>
            <a:rPr lang="en-US" dirty="0" smtClean="0"/>
            <a:t>Video Bridge RMX 2000 </a:t>
          </a:r>
          <a:endParaRPr lang="en-US" dirty="0"/>
        </a:p>
      </dgm:t>
    </dgm:pt>
    <dgm:pt modelId="{DDF98681-305B-4A0A-BB98-0D178D915F5A}" type="parTrans" cxnId="{C2238395-BB6D-40CF-BB79-2D2182087347}">
      <dgm:prSet/>
      <dgm:spPr/>
      <dgm:t>
        <a:bodyPr/>
        <a:lstStyle/>
        <a:p>
          <a:endParaRPr lang="en-US"/>
        </a:p>
      </dgm:t>
    </dgm:pt>
    <dgm:pt modelId="{B1A721D7-6C48-4F40-97CD-960040F6A503}" type="sibTrans" cxnId="{C2238395-BB6D-40CF-BB79-2D2182087347}">
      <dgm:prSet/>
      <dgm:spPr/>
      <dgm:t>
        <a:bodyPr/>
        <a:lstStyle/>
        <a:p>
          <a:endParaRPr lang="en-US"/>
        </a:p>
      </dgm:t>
    </dgm:pt>
    <dgm:pt modelId="{D5B59583-E02B-4FB7-A56D-6D0261D786F3}">
      <dgm:prSet phldrT="[Text]"/>
      <dgm:spPr/>
      <dgm:t>
        <a:bodyPr/>
        <a:lstStyle/>
        <a:p>
          <a:r>
            <a:rPr lang="en-US" dirty="0" smtClean="0"/>
            <a:t>Video Scheduler</a:t>
          </a:r>
          <a:endParaRPr lang="en-US" dirty="0"/>
        </a:p>
      </dgm:t>
    </dgm:pt>
    <dgm:pt modelId="{FF54CD85-2F71-4D7F-8C35-CEF693DE921C}" type="parTrans" cxnId="{223B42D3-CF5C-4274-900A-76FC68744FA6}">
      <dgm:prSet/>
      <dgm:spPr/>
      <dgm:t>
        <a:bodyPr/>
        <a:lstStyle/>
        <a:p>
          <a:endParaRPr lang="en-US"/>
        </a:p>
      </dgm:t>
    </dgm:pt>
    <dgm:pt modelId="{EF12EC55-AB91-48BB-B2FB-D0C1AC593E92}" type="sibTrans" cxnId="{223B42D3-CF5C-4274-900A-76FC68744FA6}">
      <dgm:prSet/>
      <dgm:spPr/>
      <dgm:t>
        <a:bodyPr/>
        <a:lstStyle/>
        <a:p>
          <a:endParaRPr lang="en-US"/>
        </a:p>
      </dgm:t>
    </dgm:pt>
    <dgm:pt modelId="{DCE5F895-6797-4CBE-8F93-607BB01ED544}">
      <dgm:prSet phldrT="[Text]"/>
      <dgm:spPr/>
      <dgm:t>
        <a:bodyPr/>
        <a:lstStyle/>
        <a:p>
          <a:r>
            <a:rPr lang="en-US" dirty="0" smtClean="0"/>
            <a:t>Streaming Server RSS 2000</a:t>
          </a:r>
          <a:endParaRPr lang="en-US" dirty="0"/>
        </a:p>
      </dgm:t>
    </dgm:pt>
    <dgm:pt modelId="{AAD62F1A-098B-402A-BFF8-98D3796DA86A}" type="parTrans" cxnId="{157D1F8F-8457-4992-A778-BFBE4532C2EA}">
      <dgm:prSet/>
      <dgm:spPr/>
      <dgm:t>
        <a:bodyPr/>
        <a:lstStyle/>
        <a:p>
          <a:endParaRPr lang="en-US"/>
        </a:p>
      </dgm:t>
    </dgm:pt>
    <dgm:pt modelId="{93F3BE63-7EE2-4A73-9529-96A00736B476}" type="sibTrans" cxnId="{157D1F8F-8457-4992-A778-BFBE4532C2EA}">
      <dgm:prSet/>
      <dgm:spPr/>
      <dgm:t>
        <a:bodyPr/>
        <a:lstStyle/>
        <a:p>
          <a:endParaRPr lang="en-US"/>
        </a:p>
      </dgm:t>
    </dgm:pt>
    <dgm:pt modelId="{6F1D952B-F1BB-4F97-87AE-37214E07FA6D}">
      <dgm:prSet phldrT="[Text]"/>
      <dgm:spPr/>
      <dgm:t>
        <a:bodyPr/>
        <a:lstStyle/>
        <a:p>
          <a:r>
            <a:rPr lang="en-US" dirty="0" smtClean="0"/>
            <a:t>Wide Area Application Server (WAAS)</a:t>
          </a:r>
          <a:endParaRPr lang="en-US" dirty="0"/>
        </a:p>
      </dgm:t>
    </dgm:pt>
    <dgm:pt modelId="{165204F3-094F-43C4-A009-404F215A1B24}" type="parTrans" cxnId="{5CBB8269-664B-41F0-AEF4-D779C75FB793}">
      <dgm:prSet/>
      <dgm:spPr/>
      <dgm:t>
        <a:bodyPr/>
        <a:lstStyle/>
        <a:p>
          <a:endParaRPr lang="en-US"/>
        </a:p>
      </dgm:t>
    </dgm:pt>
    <dgm:pt modelId="{51285B83-C4CA-4D08-BAD3-07E55373B110}" type="sibTrans" cxnId="{5CBB8269-664B-41F0-AEF4-D779C75FB793}">
      <dgm:prSet/>
      <dgm:spPr/>
      <dgm:t>
        <a:bodyPr/>
        <a:lstStyle/>
        <a:p>
          <a:endParaRPr lang="en-US"/>
        </a:p>
      </dgm:t>
    </dgm:pt>
    <dgm:pt modelId="{01471FA2-AEBC-40EA-97CE-9BC561D74FD7}">
      <dgm:prSet phldrT="[Text]"/>
      <dgm:spPr/>
      <dgm:t>
        <a:bodyPr/>
        <a:lstStyle/>
        <a:p>
          <a:r>
            <a:rPr lang="en-US" dirty="0" smtClean="0"/>
            <a:t>Hospital Backup Servers</a:t>
          </a:r>
          <a:endParaRPr lang="en-US" dirty="0"/>
        </a:p>
      </dgm:t>
    </dgm:pt>
    <dgm:pt modelId="{F058DBCC-6AB5-4150-8728-6CD2A13E5E4C}" type="parTrans" cxnId="{7E893A4E-DE9E-437A-9553-A7E4D875BADE}">
      <dgm:prSet/>
      <dgm:spPr/>
      <dgm:t>
        <a:bodyPr/>
        <a:lstStyle/>
        <a:p>
          <a:endParaRPr lang="en-US"/>
        </a:p>
      </dgm:t>
    </dgm:pt>
    <dgm:pt modelId="{ADF85B11-8EA5-4C19-A3E8-5B4040B4D4C5}" type="sibTrans" cxnId="{7E893A4E-DE9E-437A-9553-A7E4D875BADE}">
      <dgm:prSet/>
      <dgm:spPr/>
      <dgm:t>
        <a:bodyPr/>
        <a:lstStyle/>
        <a:p>
          <a:endParaRPr lang="en-US"/>
        </a:p>
      </dgm:t>
    </dgm:pt>
    <dgm:pt modelId="{C4C5EA2D-C6CB-46C1-93D1-85E0B5D0D311}">
      <dgm:prSet phldrT="[Text]"/>
      <dgm:spPr/>
      <dgm:t>
        <a:bodyPr/>
        <a:lstStyle/>
        <a:p>
          <a:r>
            <a:rPr lang="en-US" dirty="0" smtClean="0"/>
            <a:t>Proxy Servers</a:t>
          </a:r>
          <a:endParaRPr lang="en-US" dirty="0"/>
        </a:p>
      </dgm:t>
    </dgm:pt>
    <dgm:pt modelId="{FF6F12C2-BBF3-420A-8D15-C55AA669692B}" type="parTrans" cxnId="{8ACDF24E-76F2-4857-8693-35525D989241}">
      <dgm:prSet/>
      <dgm:spPr/>
      <dgm:t>
        <a:bodyPr/>
        <a:lstStyle/>
        <a:p>
          <a:endParaRPr lang="en-US"/>
        </a:p>
      </dgm:t>
    </dgm:pt>
    <dgm:pt modelId="{7CEF0CB6-858D-452B-82AB-01A16E9294C3}" type="sibTrans" cxnId="{8ACDF24E-76F2-4857-8693-35525D989241}">
      <dgm:prSet/>
      <dgm:spPr/>
      <dgm:t>
        <a:bodyPr/>
        <a:lstStyle/>
        <a:p>
          <a:endParaRPr lang="en-US"/>
        </a:p>
      </dgm:t>
    </dgm:pt>
    <dgm:pt modelId="{25EA102D-217B-4668-B383-DA6871CE4F41}">
      <dgm:prSet phldrT="[Text]"/>
      <dgm:spPr/>
      <dgm:t>
        <a:bodyPr/>
        <a:lstStyle/>
        <a:p>
          <a:r>
            <a:rPr lang="en-US" dirty="0" smtClean="0"/>
            <a:t>Application Servers</a:t>
          </a:r>
          <a:endParaRPr lang="en-US" dirty="0"/>
        </a:p>
      </dgm:t>
    </dgm:pt>
    <dgm:pt modelId="{78FC8F97-6CC3-42DE-87C3-51C6D667B240}" type="parTrans" cxnId="{8F783665-9131-4BB2-B0FC-3F385EACFE1A}">
      <dgm:prSet/>
      <dgm:spPr/>
      <dgm:t>
        <a:bodyPr/>
        <a:lstStyle/>
        <a:p>
          <a:endParaRPr lang="en-US"/>
        </a:p>
      </dgm:t>
    </dgm:pt>
    <dgm:pt modelId="{AF382C54-E9A0-4937-A50B-CD9FD4263CBD}" type="sibTrans" cxnId="{8F783665-9131-4BB2-B0FC-3F385EACFE1A}">
      <dgm:prSet/>
      <dgm:spPr/>
      <dgm:t>
        <a:bodyPr/>
        <a:lstStyle/>
        <a:p>
          <a:endParaRPr lang="en-US"/>
        </a:p>
      </dgm:t>
    </dgm:pt>
    <dgm:pt modelId="{10226032-4B78-45B1-88A3-4AF8D4F59CD8}" type="pres">
      <dgm:prSet presAssocID="{7DA59AAA-FFB0-45D1-85ED-9C510FEFC4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DE69F9-0B4C-47D4-A0CF-44AEBE861C2B}" type="pres">
      <dgm:prSet presAssocID="{01471FA2-AEBC-40EA-97CE-9BC561D74FD7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3C111-7984-4F6F-BE67-E55D77893C6F}" type="pres">
      <dgm:prSet presAssocID="{ADF85B11-8EA5-4C19-A3E8-5B4040B4D4C5}" presName="spacer" presStyleCnt="0"/>
      <dgm:spPr/>
    </dgm:pt>
    <dgm:pt modelId="{7975E335-F09E-4521-938C-CA0E88DCF41D}" type="pres">
      <dgm:prSet presAssocID="{17B7FE25-8C06-4D56-BBF4-D1D25D712012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8018E-2BF4-467F-887C-DC7E63E62497}" type="pres">
      <dgm:prSet presAssocID="{97EBEAE5-47B5-4A3E-B80E-9F13E554CC04}" presName="spacer" presStyleCnt="0"/>
      <dgm:spPr/>
    </dgm:pt>
    <dgm:pt modelId="{56B1B7C0-5AA6-48A7-B153-71D998F2C629}" type="pres">
      <dgm:prSet presAssocID="{C4C5EA2D-C6CB-46C1-93D1-85E0B5D0D311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0FB0BD-0ABD-4F48-9B0E-6207935CFA14}" type="pres">
      <dgm:prSet presAssocID="{7CEF0CB6-858D-452B-82AB-01A16E9294C3}" presName="spacer" presStyleCnt="0"/>
      <dgm:spPr/>
    </dgm:pt>
    <dgm:pt modelId="{61589B92-629E-4FD4-95CD-FEF2E741DC90}" type="pres">
      <dgm:prSet presAssocID="{25EA102D-217B-4668-B383-DA6871CE4F41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7272A-D506-42C5-BA16-B83D7D8FC016}" type="pres">
      <dgm:prSet presAssocID="{AF382C54-E9A0-4937-A50B-CD9FD4263CBD}" presName="spacer" presStyleCnt="0"/>
      <dgm:spPr/>
    </dgm:pt>
    <dgm:pt modelId="{0824244B-E586-45C7-88B9-A94FA5D07C78}" type="pres">
      <dgm:prSet presAssocID="{D55E5AB7-8BA3-4AF9-9E99-AE1B9AF609F6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1A002-048E-4E2E-887E-7794BD4FF811}" type="pres">
      <dgm:prSet presAssocID="{477348FB-372F-458B-8FAF-5617DD6B5E74}" presName="spacer" presStyleCnt="0"/>
      <dgm:spPr/>
    </dgm:pt>
    <dgm:pt modelId="{924D663F-06C3-4A07-B6D1-20AAA62D65B0}" type="pres">
      <dgm:prSet presAssocID="{0DA352A1-4E49-4839-9933-99AA3B213777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36F4C7-F8EA-4E08-9BB6-8AFC3F8C75A5}" type="pres">
      <dgm:prSet presAssocID="{B1A721D7-6C48-4F40-97CD-960040F6A503}" presName="spacer" presStyleCnt="0"/>
      <dgm:spPr/>
    </dgm:pt>
    <dgm:pt modelId="{12A450BC-0B68-465B-9122-9E3DCE0718B8}" type="pres">
      <dgm:prSet presAssocID="{DCE5F895-6797-4CBE-8F93-607BB01ED544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16F59-ACAF-4A59-A906-8A04AB2967F5}" type="pres">
      <dgm:prSet presAssocID="{93F3BE63-7EE2-4A73-9529-96A00736B476}" presName="spacer" presStyleCnt="0"/>
      <dgm:spPr/>
    </dgm:pt>
    <dgm:pt modelId="{49B71830-0B31-4A6F-8FD6-92C8BB291343}" type="pres">
      <dgm:prSet presAssocID="{D5B59583-E02B-4FB7-A56D-6D0261D786F3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6151D-841C-4022-BE98-5B7230F3817F}" type="pres">
      <dgm:prSet presAssocID="{EF12EC55-AB91-48BB-B2FB-D0C1AC593E92}" presName="spacer" presStyleCnt="0"/>
      <dgm:spPr/>
    </dgm:pt>
    <dgm:pt modelId="{F69D5CAA-8277-4C8F-AFD1-F746CEFBF900}" type="pres">
      <dgm:prSet presAssocID="{6F1D952B-F1BB-4F97-87AE-37214E07FA6D}" presName="parentText" presStyleLbl="node1" presStyleIdx="8" presStyleCnt="9" custLinFactNeighborY="-25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3B42D3-CF5C-4274-900A-76FC68744FA6}" srcId="{7DA59AAA-FFB0-45D1-85ED-9C510FEFC4B9}" destId="{D5B59583-E02B-4FB7-A56D-6D0261D786F3}" srcOrd="7" destOrd="0" parTransId="{FF54CD85-2F71-4D7F-8C35-CEF693DE921C}" sibTransId="{EF12EC55-AB91-48BB-B2FB-D0C1AC593E92}"/>
    <dgm:cxn modelId="{4CE6DE3C-1152-43B8-A56C-4E664C6743CF}" type="presOf" srcId="{DCE5F895-6797-4CBE-8F93-607BB01ED544}" destId="{12A450BC-0B68-465B-9122-9E3DCE0718B8}" srcOrd="0" destOrd="0" presId="urn:microsoft.com/office/officeart/2005/8/layout/vList2"/>
    <dgm:cxn modelId="{D254CC85-EA5B-4E24-86BC-0D175C948AFB}" srcId="{7DA59AAA-FFB0-45D1-85ED-9C510FEFC4B9}" destId="{17B7FE25-8C06-4D56-BBF4-D1D25D712012}" srcOrd="1" destOrd="0" parTransId="{C4828E3E-3467-4A78-8C28-ADFF177E22D4}" sibTransId="{97EBEAE5-47B5-4A3E-B80E-9F13E554CC04}"/>
    <dgm:cxn modelId="{8F783665-9131-4BB2-B0FC-3F385EACFE1A}" srcId="{7DA59AAA-FFB0-45D1-85ED-9C510FEFC4B9}" destId="{25EA102D-217B-4668-B383-DA6871CE4F41}" srcOrd="3" destOrd="0" parTransId="{78FC8F97-6CC3-42DE-87C3-51C6D667B240}" sibTransId="{AF382C54-E9A0-4937-A50B-CD9FD4263CBD}"/>
    <dgm:cxn modelId="{ECA04A50-C778-4B1F-82D0-9287FAF33335}" type="presOf" srcId="{D5B59583-E02B-4FB7-A56D-6D0261D786F3}" destId="{49B71830-0B31-4A6F-8FD6-92C8BB291343}" srcOrd="0" destOrd="0" presId="urn:microsoft.com/office/officeart/2005/8/layout/vList2"/>
    <dgm:cxn modelId="{DD8F5D17-42BE-4186-BA50-12AD2486A522}" type="presOf" srcId="{01471FA2-AEBC-40EA-97CE-9BC561D74FD7}" destId="{98DE69F9-0B4C-47D4-A0CF-44AEBE861C2B}" srcOrd="0" destOrd="0" presId="urn:microsoft.com/office/officeart/2005/8/layout/vList2"/>
    <dgm:cxn modelId="{7E893A4E-DE9E-437A-9553-A7E4D875BADE}" srcId="{7DA59AAA-FFB0-45D1-85ED-9C510FEFC4B9}" destId="{01471FA2-AEBC-40EA-97CE-9BC561D74FD7}" srcOrd="0" destOrd="0" parTransId="{F058DBCC-6AB5-4150-8728-6CD2A13E5E4C}" sibTransId="{ADF85B11-8EA5-4C19-A3E8-5B4040B4D4C5}"/>
    <dgm:cxn modelId="{5AA93EE5-489A-4D4A-832A-A44E7137882C}" type="presOf" srcId="{0DA352A1-4E49-4839-9933-99AA3B213777}" destId="{924D663F-06C3-4A07-B6D1-20AAA62D65B0}" srcOrd="0" destOrd="0" presId="urn:microsoft.com/office/officeart/2005/8/layout/vList2"/>
    <dgm:cxn modelId="{193CD088-09A2-4C45-8D79-E55E1261DF1C}" type="presOf" srcId="{17B7FE25-8C06-4D56-BBF4-D1D25D712012}" destId="{7975E335-F09E-4521-938C-CA0E88DCF41D}" srcOrd="0" destOrd="0" presId="urn:microsoft.com/office/officeart/2005/8/layout/vList2"/>
    <dgm:cxn modelId="{BF7AE40D-2AFF-4946-A7C6-86E88B05EE20}" type="presOf" srcId="{6F1D952B-F1BB-4F97-87AE-37214E07FA6D}" destId="{F69D5CAA-8277-4C8F-AFD1-F746CEFBF900}" srcOrd="0" destOrd="0" presId="urn:microsoft.com/office/officeart/2005/8/layout/vList2"/>
    <dgm:cxn modelId="{C2238395-BB6D-40CF-BB79-2D2182087347}" srcId="{7DA59AAA-FFB0-45D1-85ED-9C510FEFC4B9}" destId="{0DA352A1-4E49-4839-9933-99AA3B213777}" srcOrd="5" destOrd="0" parTransId="{DDF98681-305B-4A0A-BB98-0D178D915F5A}" sibTransId="{B1A721D7-6C48-4F40-97CD-960040F6A503}"/>
    <dgm:cxn modelId="{68575099-6BD6-4177-ADF3-232949422C85}" srcId="{7DA59AAA-FFB0-45D1-85ED-9C510FEFC4B9}" destId="{D55E5AB7-8BA3-4AF9-9E99-AE1B9AF609F6}" srcOrd="4" destOrd="0" parTransId="{46E10E44-CA25-4C68-AABE-44E13DD3D643}" sibTransId="{477348FB-372F-458B-8FAF-5617DD6B5E74}"/>
    <dgm:cxn modelId="{157D1F8F-8457-4992-A778-BFBE4532C2EA}" srcId="{7DA59AAA-FFB0-45D1-85ED-9C510FEFC4B9}" destId="{DCE5F895-6797-4CBE-8F93-607BB01ED544}" srcOrd="6" destOrd="0" parTransId="{AAD62F1A-098B-402A-BFF8-98D3796DA86A}" sibTransId="{93F3BE63-7EE2-4A73-9529-96A00736B476}"/>
    <dgm:cxn modelId="{5CBB8269-664B-41F0-AEF4-D779C75FB793}" srcId="{7DA59AAA-FFB0-45D1-85ED-9C510FEFC4B9}" destId="{6F1D952B-F1BB-4F97-87AE-37214E07FA6D}" srcOrd="8" destOrd="0" parTransId="{165204F3-094F-43C4-A009-404F215A1B24}" sibTransId="{51285B83-C4CA-4D08-BAD3-07E55373B110}"/>
    <dgm:cxn modelId="{21049669-CE3C-4D8F-B586-7BEE2488678C}" type="presOf" srcId="{25EA102D-217B-4668-B383-DA6871CE4F41}" destId="{61589B92-629E-4FD4-95CD-FEF2E741DC90}" srcOrd="0" destOrd="0" presId="urn:microsoft.com/office/officeart/2005/8/layout/vList2"/>
    <dgm:cxn modelId="{607A7198-6719-4687-9FB7-B5E663275B3C}" type="presOf" srcId="{D55E5AB7-8BA3-4AF9-9E99-AE1B9AF609F6}" destId="{0824244B-E586-45C7-88B9-A94FA5D07C78}" srcOrd="0" destOrd="0" presId="urn:microsoft.com/office/officeart/2005/8/layout/vList2"/>
    <dgm:cxn modelId="{8ACDF24E-76F2-4857-8693-35525D989241}" srcId="{7DA59AAA-FFB0-45D1-85ED-9C510FEFC4B9}" destId="{C4C5EA2D-C6CB-46C1-93D1-85E0B5D0D311}" srcOrd="2" destOrd="0" parTransId="{FF6F12C2-BBF3-420A-8D15-C55AA669692B}" sibTransId="{7CEF0CB6-858D-452B-82AB-01A16E9294C3}"/>
    <dgm:cxn modelId="{8AD2AEB4-6CCF-41BF-AC57-269F79246017}" type="presOf" srcId="{7DA59AAA-FFB0-45D1-85ED-9C510FEFC4B9}" destId="{10226032-4B78-45B1-88A3-4AF8D4F59CD8}" srcOrd="0" destOrd="0" presId="urn:microsoft.com/office/officeart/2005/8/layout/vList2"/>
    <dgm:cxn modelId="{A37FA3DA-C558-493F-A555-27334D3C16B4}" type="presOf" srcId="{C4C5EA2D-C6CB-46C1-93D1-85E0B5D0D311}" destId="{56B1B7C0-5AA6-48A7-B153-71D998F2C629}" srcOrd="0" destOrd="0" presId="urn:microsoft.com/office/officeart/2005/8/layout/vList2"/>
    <dgm:cxn modelId="{51C7FC44-12F7-4969-934B-04A01346F9E9}" type="presParOf" srcId="{10226032-4B78-45B1-88A3-4AF8D4F59CD8}" destId="{98DE69F9-0B4C-47D4-A0CF-44AEBE861C2B}" srcOrd="0" destOrd="0" presId="urn:microsoft.com/office/officeart/2005/8/layout/vList2"/>
    <dgm:cxn modelId="{C9FDE202-ADD9-4B37-A8F8-E1DF986D1411}" type="presParOf" srcId="{10226032-4B78-45B1-88A3-4AF8D4F59CD8}" destId="{9813C111-7984-4F6F-BE67-E55D77893C6F}" srcOrd="1" destOrd="0" presId="urn:microsoft.com/office/officeart/2005/8/layout/vList2"/>
    <dgm:cxn modelId="{7CA13F59-A6F3-4554-B18F-272D9367FB6D}" type="presParOf" srcId="{10226032-4B78-45B1-88A3-4AF8D4F59CD8}" destId="{7975E335-F09E-4521-938C-CA0E88DCF41D}" srcOrd="2" destOrd="0" presId="urn:microsoft.com/office/officeart/2005/8/layout/vList2"/>
    <dgm:cxn modelId="{D091B502-4C29-4593-AA31-416D1305F892}" type="presParOf" srcId="{10226032-4B78-45B1-88A3-4AF8D4F59CD8}" destId="{BEE8018E-2BF4-467F-887C-DC7E63E62497}" srcOrd="3" destOrd="0" presId="urn:microsoft.com/office/officeart/2005/8/layout/vList2"/>
    <dgm:cxn modelId="{57C35FB0-7AD6-4313-A6F4-695B4DC0E955}" type="presParOf" srcId="{10226032-4B78-45B1-88A3-4AF8D4F59CD8}" destId="{56B1B7C0-5AA6-48A7-B153-71D998F2C629}" srcOrd="4" destOrd="0" presId="urn:microsoft.com/office/officeart/2005/8/layout/vList2"/>
    <dgm:cxn modelId="{F894DD23-041F-482E-9F37-66F124027522}" type="presParOf" srcId="{10226032-4B78-45B1-88A3-4AF8D4F59CD8}" destId="{F20FB0BD-0ABD-4F48-9B0E-6207935CFA14}" srcOrd="5" destOrd="0" presId="urn:microsoft.com/office/officeart/2005/8/layout/vList2"/>
    <dgm:cxn modelId="{871BB4C8-08DC-4E85-AE34-68C0DACA369C}" type="presParOf" srcId="{10226032-4B78-45B1-88A3-4AF8D4F59CD8}" destId="{61589B92-629E-4FD4-95CD-FEF2E741DC90}" srcOrd="6" destOrd="0" presId="urn:microsoft.com/office/officeart/2005/8/layout/vList2"/>
    <dgm:cxn modelId="{9889D184-5060-4AE7-A91C-E77B9D23C138}" type="presParOf" srcId="{10226032-4B78-45B1-88A3-4AF8D4F59CD8}" destId="{0107272A-D506-42C5-BA16-B83D7D8FC016}" srcOrd="7" destOrd="0" presId="urn:microsoft.com/office/officeart/2005/8/layout/vList2"/>
    <dgm:cxn modelId="{C3865938-8F79-416B-BD1C-434847708A82}" type="presParOf" srcId="{10226032-4B78-45B1-88A3-4AF8D4F59CD8}" destId="{0824244B-E586-45C7-88B9-A94FA5D07C78}" srcOrd="8" destOrd="0" presId="urn:microsoft.com/office/officeart/2005/8/layout/vList2"/>
    <dgm:cxn modelId="{DE1588B3-BE30-4877-B5BF-B084144EB82C}" type="presParOf" srcId="{10226032-4B78-45B1-88A3-4AF8D4F59CD8}" destId="{A711A002-048E-4E2E-887E-7794BD4FF811}" srcOrd="9" destOrd="0" presId="urn:microsoft.com/office/officeart/2005/8/layout/vList2"/>
    <dgm:cxn modelId="{23957681-EFDC-41A7-8C92-98B100D327DD}" type="presParOf" srcId="{10226032-4B78-45B1-88A3-4AF8D4F59CD8}" destId="{924D663F-06C3-4A07-B6D1-20AAA62D65B0}" srcOrd="10" destOrd="0" presId="urn:microsoft.com/office/officeart/2005/8/layout/vList2"/>
    <dgm:cxn modelId="{E4352BC5-24ED-4AC2-A6AA-4A4716FEBDD1}" type="presParOf" srcId="{10226032-4B78-45B1-88A3-4AF8D4F59CD8}" destId="{3736F4C7-F8EA-4E08-9BB6-8AFC3F8C75A5}" srcOrd="11" destOrd="0" presId="urn:microsoft.com/office/officeart/2005/8/layout/vList2"/>
    <dgm:cxn modelId="{8D1B1DC5-D7B3-41C9-90E9-212DD5E4C869}" type="presParOf" srcId="{10226032-4B78-45B1-88A3-4AF8D4F59CD8}" destId="{12A450BC-0B68-465B-9122-9E3DCE0718B8}" srcOrd="12" destOrd="0" presId="urn:microsoft.com/office/officeart/2005/8/layout/vList2"/>
    <dgm:cxn modelId="{079CA78D-CA66-4F65-AFA2-B8A8F60FF279}" type="presParOf" srcId="{10226032-4B78-45B1-88A3-4AF8D4F59CD8}" destId="{71516F59-ACAF-4A59-A906-8A04AB2967F5}" srcOrd="13" destOrd="0" presId="urn:microsoft.com/office/officeart/2005/8/layout/vList2"/>
    <dgm:cxn modelId="{1422DF80-77AA-450C-B5AA-E0EB6AC47706}" type="presParOf" srcId="{10226032-4B78-45B1-88A3-4AF8D4F59CD8}" destId="{49B71830-0B31-4A6F-8FD6-92C8BB291343}" srcOrd="14" destOrd="0" presId="urn:microsoft.com/office/officeart/2005/8/layout/vList2"/>
    <dgm:cxn modelId="{7EE54CF0-EA4A-4301-B02A-AD0B795F601B}" type="presParOf" srcId="{10226032-4B78-45B1-88A3-4AF8D4F59CD8}" destId="{7646151D-841C-4022-BE98-5B7230F3817F}" srcOrd="15" destOrd="0" presId="urn:microsoft.com/office/officeart/2005/8/layout/vList2"/>
    <dgm:cxn modelId="{A0E9B3CE-5327-44CA-8A8A-702C741C9515}" type="presParOf" srcId="{10226032-4B78-45B1-88A3-4AF8D4F59CD8}" destId="{F69D5CAA-8277-4C8F-AFD1-F746CEFBF900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E69F9-0B4C-47D4-A0CF-44AEBE861C2B}">
      <dsp:nvSpPr>
        <dsp:cNvPr id="0" name=""/>
        <dsp:cNvSpPr/>
      </dsp:nvSpPr>
      <dsp:spPr>
        <a:xfrm>
          <a:off x="0" y="75112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Hospital Backup Servers</a:t>
          </a:r>
          <a:endParaRPr lang="en-US" sz="1500" kern="1200" dirty="0"/>
        </a:p>
      </dsp:txBody>
      <dsp:txXfrm>
        <a:off x="17563" y="92675"/>
        <a:ext cx="4765474" cy="324648"/>
      </dsp:txXfrm>
    </dsp:sp>
    <dsp:sp modelId="{7975E335-F09E-4521-938C-CA0E88DCF41D}">
      <dsp:nvSpPr>
        <dsp:cNvPr id="0" name=""/>
        <dsp:cNvSpPr/>
      </dsp:nvSpPr>
      <dsp:spPr>
        <a:xfrm>
          <a:off x="0" y="478087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Web Servers, Mail Servers </a:t>
          </a:r>
          <a:endParaRPr lang="en-US" sz="1500" kern="1200" dirty="0"/>
        </a:p>
      </dsp:txBody>
      <dsp:txXfrm>
        <a:off x="17563" y="495650"/>
        <a:ext cx="4765474" cy="324648"/>
      </dsp:txXfrm>
    </dsp:sp>
    <dsp:sp modelId="{56B1B7C0-5AA6-48A7-B153-71D998F2C629}">
      <dsp:nvSpPr>
        <dsp:cNvPr id="0" name=""/>
        <dsp:cNvSpPr/>
      </dsp:nvSpPr>
      <dsp:spPr>
        <a:xfrm>
          <a:off x="0" y="881062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Proxy Servers</a:t>
          </a:r>
          <a:endParaRPr lang="en-US" sz="1500" kern="1200" dirty="0"/>
        </a:p>
      </dsp:txBody>
      <dsp:txXfrm>
        <a:off x="17563" y="898625"/>
        <a:ext cx="4765474" cy="324648"/>
      </dsp:txXfrm>
    </dsp:sp>
    <dsp:sp modelId="{61589B92-629E-4FD4-95CD-FEF2E741DC90}">
      <dsp:nvSpPr>
        <dsp:cNvPr id="0" name=""/>
        <dsp:cNvSpPr/>
      </dsp:nvSpPr>
      <dsp:spPr>
        <a:xfrm>
          <a:off x="0" y="1284037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Application Servers</a:t>
          </a:r>
          <a:endParaRPr lang="en-US" sz="1500" kern="1200" dirty="0"/>
        </a:p>
      </dsp:txBody>
      <dsp:txXfrm>
        <a:off x="17563" y="1301600"/>
        <a:ext cx="4765474" cy="324648"/>
      </dsp:txXfrm>
    </dsp:sp>
    <dsp:sp modelId="{0824244B-E586-45C7-88B9-A94FA5D07C78}">
      <dsp:nvSpPr>
        <dsp:cNvPr id="0" name=""/>
        <dsp:cNvSpPr/>
      </dsp:nvSpPr>
      <dsp:spPr>
        <a:xfrm>
          <a:off x="0" y="1687012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Data &amp; Video Storage</a:t>
          </a:r>
          <a:endParaRPr lang="en-US" sz="1500" kern="1200" dirty="0"/>
        </a:p>
      </dsp:txBody>
      <dsp:txXfrm>
        <a:off x="17563" y="1704575"/>
        <a:ext cx="4765474" cy="324648"/>
      </dsp:txXfrm>
    </dsp:sp>
    <dsp:sp modelId="{924D663F-06C3-4A07-B6D1-20AAA62D65B0}">
      <dsp:nvSpPr>
        <dsp:cNvPr id="0" name=""/>
        <dsp:cNvSpPr/>
      </dsp:nvSpPr>
      <dsp:spPr>
        <a:xfrm>
          <a:off x="0" y="2089987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Video Bridge RMX 2000 </a:t>
          </a:r>
          <a:endParaRPr lang="en-US" sz="1500" kern="1200" dirty="0"/>
        </a:p>
      </dsp:txBody>
      <dsp:txXfrm>
        <a:off x="17563" y="2107550"/>
        <a:ext cx="4765474" cy="324648"/>
      </dsp:txXfrm>
    </dsp:sp>
    <dsp:sp modelId="{12A450BC-0B68-465B-9122-9E3DCE0718B8}">
      <dsp:nvSpPr>
        <dsp:cNvPr id="0" name=""/>
        <dsp:cNvSpPr/>
      </dsp:nvSpPr>
      <dsp:spPr>
        <a:xfrm>
          <a:off x="0" y="2492962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Streaming Server RSS 2000</a:t>
          </a:r>
          <a:endParaRPr lang="en-US" sz="1500" kern="1200" dirty="0"/>
        </a:p>
      </dsp:txBody>
      <dsp:txXfrm>
        <a:off x="17563" y="2510525"/>
        <a:ext cx="4765474" cy="324648"/>
      </dsp:txXfrm>
    </dsp:sp>
    <dsp:sp modelId="{49B71830-0B31-4A6F-8FD6-92C8BB291343}">
      <dsp:nvSpPr>
        <dsp:cNvPr id="0" name=""/>
        <dsp:cNvSpPr/>
      </dsp:nvSpPr>
      <dsp:spPr>
        <a:xfrm>
          <a:off x="0" y="2895937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Video Scheduler</a:t>
          </a:r>
          <a:endParaRPr lang="en-US" sz="1500" kern="1200" dirty="0"/>
        </a:p>
      </dsp:txBody>
      <dsp:txXfrm>
        <a:off x="17563" y="2913500"/>
        <a:ext cx="4765474" cy="324648"/>
      </dsp:txXfrm>
    </dsp:sp>
    <dsp:sp modelId="{F69D5CAA-8277-4C8F-AFD1-F746CEFBF900}">
      <dsp:nvSpPr>
        <dsp:cNvPr id="0" name=""/>
        <dsp:cNvSpPr/>
      </dsp:nvSpPr>
      <dsp:spPr>
        <a:xfrm>
          <a:off x="0" y="3297825"/>
          <a:ext cx="4800600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Wide Area Application Server (WAAS)</a:t>
          </a:r>
          <a:endParaRPr lang="en-US" sz="1500" kern="1200" dirty="0"/>
        </a:p>
      </dsp:txBody>
      <dsp:txXfrm>
        <a:off x="17563" y="3315388"/>
        <a:ext cx="4765474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CD8A5-AB9D-4A4F-9EF9-D23B318E9F1E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62FCF-F03A-4F32-8AF6-35D6AC10E05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50D7C0-D9C3-481B-AF08-1ECB09E082A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9BB73-D34F-4FAA-B008-2FADF131E8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234988-9090-4D2B-B23F-20A385CAF7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EAFD7-6483-4780-8269-FD5C7EA2B9D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6B74C-39B9-426E-A5D4-90F41CD40D0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6B74C-39B9-426E-A5D4-90F41CD40D0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4BCA4-DB93-4A6A-8DA9-F6C3D75FA5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E34E1A-2FE5-44EA-9B07-459C0D477B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A02BBC-F46C-4D9A-8835-3DB12B000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1A8708-1C66-4B54-856C-E32552665E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C492C8-6BBD-489F-8242-067F6C64DC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875CCC-586D-48CC-B2AC-8BD39AB8AE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A04DD9-AEAF-4F28-9CE6-5948E1F34A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7B3D1-6846-4AF1-9C35-35077AC06010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48C2-0D2F-4ABC-B81A-F6CEAF003232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1140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48C2-0D2F-4ABC-B81A-F6CEAF003232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6541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48C2-0D2F-4ABC-B81A-F6CEAF003232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37541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48C2-0D2F-4ABC-B81A-F6CEAF003232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1525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48C2-0D2F-4ABC-B81A-F6CEAF003232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8393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40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4A9BA-F83F-40AF-BF9D-F3328AE40FB2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66398-0DCF-433D-B6B9-16F2ED76483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070896-8330-4983-8196-F8E0B88A47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CB3153-1CFA-4911-AA43-3E46BDCE3C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C590B-B2AE-46B9-8B76-15D45E7DEA4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FADCD4-5679-4C96-B7D6-CFDC0B41A3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DEEB5E-001B-4A29-9ABE-83D15D073D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B133-9AC3-4F5F-A92B-10900E4E3C8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56</a:t>
            </a:fld>
            <a:endParaRPr lang="en-IN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57</a:t>
            </a:fld>
            <a:endParaRPr lang="en-IN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58</a:t>
            </a:fld>
            <a:endParaRPr lang="en-IN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59</a:t>
            </a:fld>
            <a:endParaRPr lang="en-IN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60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78D848-A17E-4699-9E87-B10D14BDEF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64</a:t>
            </a:fld>
            <a:endParaRPr lang="en-IN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FEFB34-3662-4631-B889-00EC2487658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66</a:t>
            </a:fld>
            <a:endParaRPr lang="en-IN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67</a:t>
            </a:fld>
            <a:endParaRPr lang="en-IN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70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B133-9AC3-4F5F-A92B-10900E4E3C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71</a:t>
            </a:fld>
            <a:endParaRPr lang="en-IN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72</a:t>
            </a:fld>
            <a:endParaRPr lang="en-IN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73</a:t>
            </a:fld>
            <a:endParaRPr lang="en-IN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74</a:t>
            </a:fld>
            <a:endParaRPr lang="en-IN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C398-9CE2-4EA9-B05F-DABFCCDD4E36}" type="slidenum">
              <a:rPr lang="en-IN" smtClean="0"/>
              <a:pPr/>
              <a:t>76</a:t>
            </a:fld>
            <a:endParaRPr lang="en-IN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6C9E20-B5BC-4DEE-82F4-A62B621F7185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0DC2-FFA6-49FD-97E9-6538C4927CD6}" type="slidenum">
              <a:rPr lang="en-IN" smtClean="0"/>
              <a:pPr/>
              <a:t>78</a:t>
            </a:fld>
            <a:endParaRPr lang="en-IN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79</a:t>
            </a:fld>
            <a:endParaRPr lang="en-IN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80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B133-9AC3-4F5F-A92B-10900E4E3C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9B61-713A-48BA-9ED6-67B42BF97779}" type="slidenum">
              <a:rPr lang="en-IN" smtClean="0"/>
              <a:pPr/>
              <a:t>81</a:t>
            </a:fld>
            <a:endParaRPr lang="en-IN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82</a:t>
            </a:fld>
            <a:endParaRPr lang="en-IN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83</a:t>
            </a:fld>
            <a:endParaRPr lang="en-IN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84</a:t>
            </a:fld>
            <a:endParaRPr lang="en-IN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2FCF-F03A-4F32-8AF6-35D6AC10E05B}" type="slidenum">
              <a:rPr lang="en-IN" smtClean="0"/>
              <a:pPr/>
              <a:t>85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E9F42-B71E-440E-A83B-A19F5B73DB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6D17-AD5E-4F0A-9E19-783B4F9C0DED}" type="datetimeFigureOut">
              <a:rPr lang="en-IN" smtClean="0"/>
              <a:pPr/>
              <a:t>31-12-2018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C20EB-495D-4D1F-83CB-51F24D62693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eg"/><Relationship Id="rId1" Type="http://schemas.openxmlformats.org/officeDocument/2006/relationships/video" Target="file:///E:\GoogleDrive\skm\SGPGI-telemedcine_virtual_tour.wmv" TargetMode="Externa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gif"/><Relationship Id="rId4" Type="http://schemas.openxmlformats.org/officeDocument/2006/relationships/image" Target="../media/image173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gov.eletsonline.com/2013/03/odisha-has-adopted-ict-as-development-tool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gpgi.edu.in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stbmi.ac.in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rct.in/" TargetMode="External"/><Relationship Id="rId5" Type="http://schemas.openxmlformats.org/officeDocument/2006/relationships/hyperlink" Target="http://www.nmcn.in/" TargetMode="External"/><Relationship Id="rId4" Type="http://schemas.openxmlformats.org/officeDocument/2006/relationships/hyperlink" Target="http://www.sgpgi-telemedicine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2592288"/>
          </a:xfr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Telemedicine @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Resource Center &amp; Mobile Telemedicine Van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I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005064"/>
            <a:ext cx="9144000" cy="17281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School of Telemedicine &amp; Biomedical Informatics</a:t>
            </a:r>
            <a:endParaRPr lang="en-US" sz="1400" b="1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mtClean="0">
                <a:latin typeface="Arial" pitchFamily="34" charset="0"/>
                <a:ea typeface="+mj-ea"/>
                <a:cs typeface="Arial" pitchFamily="34" charset="0"/>
              </a:rPr>
              <a:t>                        </a:t>
            </a:r>
            <a:r>
              <a:rPr lang="en-US" b="1" smtClean="0">
                <a:latin typeface="Arial" pitchFamily="34" charset="0"/>
                <a:ea typeface="+mj-ea"/>
                <a:cs typeface="Arial" pitchFamily="34" charset="0"/>
              </a:rPr>
              <a:t>Sanjay Gandhi Post Graduate Institute of Medical Sciences  </a:t>
            </a:r>
            <a:br>
              <a:rPr lang="en-US" b="1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b="1" smtClean="0">
                <a:latin typeface="Arial" pitchFamily="34" charset="0"/>
                <a:ea typeface="+mj-ea"/>
                <a:cs typeface="Arial" pitchFamily="34" charset="0"/>
              </a:rPr>
              <a:t>                                                Lucknow, India-226014</a:t>
            </a:r>
            <a:endParaRPr lang="en-IN" b="1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314" name="Picture 2" descr="E:\Coffee Book\SJ Final\sgpgi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1259632" cy="1543526"/>
          </a:xfrm>
          <a:prstGeom prst="rect">
            <a:avLst/>
          </a:prstGeom>
          <a:noFill/>
        </p:spPr>
      </p:pic>
      <p:pic>
        <p:nvPicPr>
          <p:cNvPr id="13315" name="Picture 3" descr="C:\Users\repu\Downloads\tranpaerent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4077072"/>
            <a:ext cx="1547664" cy="154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4116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200" smtClean="0"/>
              <a:t/>
            </a:r>
            <a:br>
              <a:rPr lang="en-US" sz="2200" smtClean="0"/>
            </a:br>
            <a:r>
              <a:rPr lang="en-US" sz="2200" smtClean="0"/>
              <a:t/>
            </a:r>
            <a:br>
              <a:rPr lang="en-US" sz="2200" smtClean="0"/>
            </a:br>
            <a:r>
              <a:rPr lang="en-US" sz="2200" smtClean="0"/>
              <a:t>Total Expenditure INR 30,00,00,000 (30 Crore) sanctioned by </a:t>
            </a:r>
            <a:br>
              <a:rPr lang="en-US" sz="2200" smtClean="0"/>
            </a:br>
            <a:r>
              <a:rPr lang="en-US" sz="2200" smtClean="0"/>
              <a:t>Govt. of Uttar Pradesh for </a:t>
            </a:r>
            <a:br>
              <a:rPr lang="en-US" sz="2200" smtClean="0"/>
            </a:br>
            <a:r>
              <a:rPr lang="en-US" sz="2200" smtClean="0"/>
              <a:t>establishment of School of Telemedicine &amp; Biomedical Informatics </a:t>
            </a:r>
            <a:br>
              <a:rPr lang="en-US" sz="2200" smtClean="0"/>
            </a:br>
            <a:r>
              <a:rPr lang="en-US" sz="2200" smtClean="0"/>
              <a:t> </a:t>
            </a:r>
            <a:br>
              <a:rPr lang="en-US" sz="2200" smtClean="0"/>
            </a:br>
            <a:r>
              <a:rPr lang="en-US" sz="2800" smtClean="0"/>
              <a:t>June 2003- August 2006</a:t>
            </a:r>
            <a:endParaRPr lang="en-IN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smtClean="0"/>
              <a:t/>
            </a:r>
            <a:br>
              <a:rPr lang="en-US" sz="3100" smtClean="0"/>
            </a:br>
            <a:r>
              <a:rPr lang="en-US" sz="3100" smtClean="0"/>
              <a:t>National Resource Center for </a:t>
            </a:r>
            <a:br>
              <a:rPr lang="en-US" sz="3100" smtClean="0"/>
            </a:br>
            <a:r>
              <a:rPr lang="en-US" sz="3100" smtClean="0"/>
              <a:t>Telemedicine &amp; Biomedical Informatics </a:t>
            </a:r>
            <a:br>
              <a:rPr lang="en-US" sz="3100" smtClean="0"/>
            </a:br>
            <a:r>
              <a:rPr lang="en-US" sz="2200" smtClean="0">
                <a:latin typeface="Arial Rounded MT Bold" pitchFamily="34" charset="0"/>
              </a:rPr>
              <a:t>DeitY, MCIT, GoI (2007-2011)</a:t>
            </a:r>
            <a:br>
              <a:rPr lang="en-US" sz="2200" smtClean="0">
                <a:latin typeface="Arial Rounded MT Bold" pitchFamily="34" charset="0"/>
              </a:rPr>
            </a:br>
            <a:r>
              <a:rPr lang="en-US" smtClean="0"/>
              <a:t> 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smtClean="0"/>
              <a:t>Funded (R&amp;D Grant) by Department of Electronics and Information Technology (DeitY), Ministry of Communications &amp; IT (MCIT), Govt. of India (GoI)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27</a:t>
            </a:r>
            <a:r>
              <a:rPr lang="en-US" sz="2400" baseline="30000" smtClean="0">
                <a:latin typeface="Times New Roman" pitchFamily="18" charset="0"/>
              </a:rPr>
              <a:t>th</a:t>
            </a:r>
            <a:r>
              <a:rPr lang="en-US" sz="2400" smtClean="0">
                <a:latin typeface="Times New Roman" pitchFamily="18" charset="0"/>
              </a:rPr>
              <a:t> February 2007 – Admin. Approval Received 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12</a:t>
            </a:r>
            <a:r>
              <a:rPr lang="en-US" sz="2400" baseline="30000" smtClean="0">
                <a:latin typeface="Times New Roman" pitchFamily="18" charset="0"/>
              </a:rPr>
              <a:t>th</a:t>
            </a:r>
            <a:r>
              <a:rPr lang="en-US" sz="2400" smtClean="0">
                <a:latin typeface="Times New Roman" pitchFamily="18" charset="0"/>
              </a:rPr>
              <a:t> June 2007        -  Project Manpower Recruitment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9</a:t>
            </a:r>
            <a:r>
              <a:rPr lang="en-US" sz="2400" baseline="30000" smtClean="0">
                <a:latin typeface="Times New Roman" pitchFamily="18" charset="0"/>
              </a:rPr>
              <a:t>th</a:t>
            </a:r>
            <a:r>
              <a:rPr lang="en-US" sz="2400" smtClean="0">
                <a:latin typeface="Times New Roman" pitchFamily="18" charset="0"/>
              </a:rPr>
              <a:t> Jan 2008             - 1</a:t>
            </a:r>
            <a:r>
              <a:rPr lang="en-US" sz="2400" baseline="30000" smtClean="0">
                <a:latin typeface="Times New Roman" pitchFamily="18" charset="0"/>
              </a:rPr>
              <a:t>st</a:t>
            </a:r>
            <a:r>
              <a:rPr lang="en-US" sz="2400" smtClean="0">
                <a:latin typeface="Times New Roman" pitchFamily="18" charset="0"/>
              </a:rPr>
              <a:t> PRSG Meeting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Project Duration : 2007 – 2011  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Grant Amount: 5.25 Crore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</a:rPr>
              <a:t>11 January 2011: 5</a:t>
            </a:r>
            <a:r>
              <a:rPr lang="en-US" sz="2400" baseline="30000" smtClean="0">
                <a:latin typeface="Times New Roman" pitchFamily="18" charset="0"/>
              </a:rPr>
              <a:t>th</a:t>
            </a:r>
            <a:r>
              <a:rPr lang="en-US" sz="2400" smtClean="0">
                <a:latin typeface="Times New Roman" pitchFamily="18" charset="0"/>
              </a:rPr>
              <a:t> PRSG  Meeting</a:t>
            </a:r>
          </a:p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en-US" sz="3200" smtClean="0">
                <a:cs typeface="Arial" pitchFamily="34" charset="0"/>
              </a:rPr>
              <a:t>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B6340-0E1B-4522-91B6-ED0FEF49485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295400"/>
          <a:ext cx="8229600" cy="4785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Objective</a:t>
                      </a:r>
                      <a:endParaRPr lang="en-US" sz="2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Status</a:t>
                      </a:r>
                      <a:endParaRPr lang="en-US" sz="2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charset="0"/>
                          <a:cs typeface="Arial" charset="0"/>
                        </a:rPr>
                        <a:t>Creation of various resource facilities in the field of Telemedicine &amp; Medical Informatics under one roof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ym typeface="Symbol"/>
                        </a:rPr>
                        <a:t></a:t>
                      </a:r>
                      <a:endParaRPr lang="en-US" sz="3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charset="0"/>
                          <a:cs typeface="Arial" charset="0"/>
                        </a:rPr>
                        <a:t>Offer structured training program in all the above disciplines to meet the future requirement of skilled manpower in various areas of medical informatics for the country and abroad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</a:t>
                      </a:r>
                      <a:endParaRPr lang="en-US" sz="3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Symbol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charset="0"/>
                          <a:cs typeface="Arial" charset="0"/>
                        </a:rPr>
                        <a:t>Research &amp; Development in all the above fields towards application and product development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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charset="0"/>
                          <a:cs typeface="Arial" charset="0"/>
                        </a:rPr>
                        <a:t>Providing consultancy to Government and private health care organizations in incorporation of telemedicine &amp; medical informatics in health system towards improving quality of healthcare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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789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latin typeface="Arial" charset="0"/>
                          <a:cs typeface="Arial" charset="0"/>
                        </a:rPr>
                        <a:t>Assisting nodal government departments on various policy matters in the field of Medical IT and carrying out standardization tests for products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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en-US" sz="2800" smtClean="0"/>
              <a:t>National Resource Center for NMCN Project</a:t>
            </a:r>
            <a:br>
              <a:rPr lang="en-US" sz="2800" smtClean="0"/>
            </a:br>
            <a:r>
              <a:rPr lang="en-US" sz="2800" smtClean="0"/>
              <a:t>MOH&amp;FW, Govt. of India</a:t>
            </a:r>
            <a:br>
              <a:rPr lang="en-US" sz="2800" smtClean="0"/>
            </a:br>
            <a:r>
              <a:rPr lang="en-US" sz="2800" smtClean="0"/>
              <a:t>2011 onwards</a:t>
            </a:r>
            <a:endParaRPr lang="en-US" sz="24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9144000" cy="5445224"/>
          </a:xfrm>
        </p:spPr>
        <p:txBody>
          <a:bodyPr>
            <a:noAutofit/>
          </a:bodyPr>
          <a:lstStyle/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initiate, develop, strengthen, maintain and upgrade the existing </a:t>
            </a:r>
            <a:r>
              <a:rPr lang="en-US" sz="2000" b="1" smtClean="0">
                <a:solidFill>
                  <a:srgbClr val="C00000"/>
                </a:solidFill>
              </a:rPr>
              <a:t>telemedicine infrastructure </a:t>
            </a:r>
            <a:r>
              <a:rPr lang="en-US" sz="2000" smtClean="0"/>
              <a:t>at the Center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function as center </a:t>
            </a:r>
            <a:r>
              <a:rPr lang="en-US" sz="2000" b="1" smtClean="0">
                <a:solidFill>
                  <a:srgbClr val="C00000"/>
                </a:solidFill>
              </a:rPr>
              <a:t>content development </a:t>
            </a:r>
            <a:r>
              <a:rPr lang="en-US" sz="2000" smtClean="0"/>
              <a:t>facility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develop </a:t>
            </a:r>
            <a:r>
              <a:rPr lang="en-US" sz="2000" b="1" smtClean="0">
                <a:solidFill>
                  <a:srgbClr val="C00000"/>
                </a:solidFill>
              </a:rPr>
              <a:t>storage infrastructure</a:t>
            </a:r>
            <a:r>
              <a:rPr lang="en-US" sz="2000" smtClean="0"/>
              <a:t>, harbour the storage servers for running the National Medical College Telemediicne Network in the country as per the guidelines and instructutions issued by the MoHFW, GOI from time to time.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function as Data Centre for storing medical knowledge content, video network hub, scheduling telemedicine sessions:(</a:t>
            </a:r>
            <a:r>
              <a:rPr lang="en-US" sz="2000" b="1" smtClean="0">
                <a:solidFill>
                  <a:srgbClr val="C00000"/>
                </a:solidFill>
              </a:rPr>
              <a:t>National Health Knowledge Park</a:t>
            </a:r>
            <a:r>
              <a:rPr lang="en-US" sz="2000" smtClean="0"/>
              <a:t>)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hold responisbility for designing, developing, hosting and maintaining a </a:t>
            </a:r>
            <a:r>
              <a:rPr lang="en-US" sz="2000" b="1" smtClean="0">
                <a:solidFill>
                  <a:srgbClr val="C00000"/>
                </a:solidFill>
              </a:rPr>
              <a:t>National Portal on Health Knowledge Science Knowledge Management</a:t>
            </a:r>
            <a:r>
              <a:rPr lang="en-US" sz="2000" smtClean="0"/>
              <a:t>. 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employ and provide </a:t>
            </a:r>
            <a:r>
              <a:rPr lang="en-US" sz="2000" b="1" smtClean="0">
                <a:solidFill>
                  <a:srgbClr val="C00000"/>
                </a:solidFill>
              </a:rPr>
              <a:t>qualified and experiences personnel </a:t>
            </a:r>
            <a:r>
              <a:rPr lang="en-US" sz="2000" smtClean="0"/>
              <a:t>to carry out the services.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To submit a </a:t>
            </a:r>
            <a:r>
              <a:rPr lang="en-US" sz="2000" b="1" smtClean="0">
                <a:solidFill>
                  <a:srgbClr val="C00000"/>
                </a:solidFill>
              </a:rPr>
              <a:t>report/ documents </a:t>
            </a:r>
            <a:r>
              <a:rPr lang="en-US" sz="2000" smtClean="0"/>
              <a:t>in the manner specified by MoH&amp;FW, GOI regarding the status / progress of activities under the scheme. </a:t>
            </a:r>
          </a:p>
          <a:p>
            <a:pPr marL="365125" lvl="1" indent="-280988" algn="just">
              <a:buFont typeface="Arial" pitchFamily="34" charset="0"/>
              <a:buChar char="•"/>
            </a:pPr>
            <a:r>
              <a:rPr lang="en-US" sz="2000" smtClean="0"/>
              <a:t>The Institute has to undertake and ensure the </a:t>
            </a:r>
            <a:r>
              <a:rPr lang="en-US" sz="2000" b="1" smtClean="0">
                <a:solidFill>
                  <a:srgbClr val="C00000"/>
                </a:solidFill>
              </a:rPr>
              <a:t>sustenance of infrastructure </a:t>
            </a:r>
            <a:r>
              <a:rPr lang="en-US" sz="2000" smtClean="0"/>
              <a:t>thus created after the scheme ends.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Publications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Research &amp; Development</a:t>
            </a:r>
            <a:endParaRPr lang="en-IN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H:\DSCF4252.jpg"/>
          <p:cNvPicPr>
            <a:picLocks noChangeAspect="1" noChangeArrowheads="1"/>
          </p:cNvPicPr>
          <p:nvPr/>
        </p:nvPicPr>
        <p:blipFill>
          <a:blip r:embed="rId3" cstate="print"/>
          <a:srcRect l="13333" r="10001"/>
          <a:stretch>
            <a:fillRect/>
          </a:stretch>
        </p:blipFill>
        <p:spPr bwMode="auto">
          <a:xfrm>
            <a:off x="6547048" y="1700808"/>
            <a:ext cx="20574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DSC00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3568" y="1772816"/>
            <a:ext cx="5708341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87624" y="5805264"/>
            <a:ext cx="4176464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/>
              <a:t>           Digital Operation Theatre ( U.P. Govt. Support)</a:t>
            </a:r>
          </a:p>
          <a:p>
            <a:endParaRPr lang="en-US" sz="2000" b="1">
              <a:latin typeface="Calibri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868144" y="5811837"/>
            <a:ext cx="3275856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Low cost portable Telemedicine Unit</a:t>
            </a:r>
          </a:p>
          <a:p>
            <a:pPr algn="ctr"/>
            <a:r>
              <a:rPr lang="en-US" sz="1400" b="1"/>
              <a:t>(Prototype Completed</a:t>
            </a:r>
            <a:r>
              <a:rPr lang="en-US" sz="1600"/>
              <a:t>) </a:t>
            </a:r>
            <a:endParaRPr lang="en-US" sz="1600" b="1" i="1"/>
          </a:p>
          <a:p>
            <a:pPr algn="ctr"/>
            <a:endParaRPr lang="en-US" sz="1600" b="1" i="1"/>
          </a:p>
          <a:p>
            <a:pPr algn="ctr"/>
            <a:endParaRPr lang="en-US" sz="16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Mobile Telemedicine Kiosk</a:t>
            </a:r>
            <a:br>
              <a:rPr lang="en-US" sz="4000" smtClean="0"/>
            </a:br>
            <a:r>
              <a:rPr lang="en-US" sz="4000" smtClean="0"/>
              <a:t> </a:t>
            </a:r>
            <a:r>
              <a:rPr lang="en-US" sz="2400" smtClean="0"/>
              <a:t>(Operational using Hospital LAN)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2" descr="C:\Users\repu\Desktop\New Folder (5)\Dr talking to patient from Duty Room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29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\\192.168.5.11\fullshared\Image_stock\2010\KIOSK_ Portable Device\DSC022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38600"/>
            <a:ext cx="329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E:\Gastro\Picture 083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63" y="4038600"/>
            <a:ext cx="32908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oem\Desktop\DSC04842.JPG"/>
          <p:cNvPicPr>
            <a:picLocks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838200" y="1600200"/>
            <a:ext cx="3292475" cy="21939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8200" y="3581400"/>
            <a:ext cx="3276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Mobile kiosk @ Patient’s bedside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3581400"/>
            <a:ext cx="3276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Doctor’s Duty Room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5867400"/>
            <a:ext cx="3276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</a:rPr>
              <a:t>Tele-Clinic in Out Patient Department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" y="5867400"/>
            <a:ext cx="3276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Department’s Seminar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Mobile Portable System</a:t>
            </a:r>
            <a:endParaRPr lang="en-IN"/>
          </a:p>
        </p:txBody>
      </p:sp>
      <p:sp>
        <p:nvSpPr>
          <p:cNvPr id="11266" name="AutoShape 2" descr="Picture27"/>
          <p:cNvSpPr>
            <a:spLocks noChangeArrowheads="1"/>
          </p:cNvSpPr>
          <p:nvPr/>
        </p:nvSpPr>
        <p:spPr bwMode="auto">
          <a:xfrm>
            <a:off x="1331640" y="1988840"/>
            <a:ext cx="3096344" cy="1944216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267" name="AutoShape 3" descr="_MG_2767"/>
          <p:cNvSpPr>
            <a:spLocks noChangeArrowheads="1"/>
          </p:cNvSpPr>
          <p:nvPr/>
        </p:nvSpPr>
        <p:spPr bwMode="auto">
          <a:xfrm>
            <a:off x="4932040" y="1988841"/>
            <a:ext cx="2664296" cy="1872208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268" name="AutoShape 4" descr="DSC0031645"/>
          <p:cNvSpPr>
            <a:spLocks noChangeArrowheads="1"/>
          </p:cNvSpPr>
          <p:nvPr/>
        </p:nvSpPr>
        <p:spPr bwMode="auto">
          <a:xfrm>
            <a:off x="1331640" y="4005064"/>
            <a:ext cx="3096344" cy="1800200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269" name="AutoShape 5" descr="3"/>
          <p:cNvSpPr>
            <a:spLocks noChangeArrowheads="1"/>
          </p:cNvSpPr>
          <p:nvPr/>
        </p:nvSpPr>
        <p:spPr bwMode="auto">
          <a:xfrm>
            <a:off x="4932040" y="3933056"/>
            <a:ext cx="2736304" cy="1872208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J:\DSC02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714750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SC02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762000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oem\Desktop\DSC04842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781800" y="2209800"/>
            <a:ext cx="2057400" cy="137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7" name="TextBox 60"/>
          <p:cNvSpPr txBox="1">
            <a:spLocks noChangeArrowheads="1"/>
          </p:cNvSpPr>
          <p:nvPr/>
        </p:nvSpPr>
        <p:spPr bwMode="auto">
          <a:xfrm>
            <a:off x="6781800" y="1857375"/>
            <a:ext cx="2052638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Tele-Clinic </a:t>
            </a:r>
          </a:p>
        </p:txBody>
      </p:sp>
      <p:sp>
        <p:nvSpPr>
          <p:cNvPr id="25608" name="TextBox 60"/>
          <p:cNvSpPr txBox="1">
            <a:spLocks noChangeArrowheads="1"/>
          </p:cNvSpPr>
          <p:nvPr/>
        </p:nvSpPr>
        <p:spPr bwMode="auto">
          <a:xfrm>
            <a:off x="6786563" y="3335338"/>
            <a:ext cx="2052637" cy="2460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>
                <a:latin typeface="Calibri" pitchFamily="34" charset="0"/>
              </a:rPr>
              <a:t>Mobile Kiosk @ WARD</a:t>
            </a:r>
            <a:endParaRPr lang="en-US" sz="1100" b="1">
              <a:latin typeface="Calibri" pitchFamily="34" charset="0"/>
            </a:endParaRPr>
          </a:p>
        </p:txBody>
      </p:sp>
      <p:sp>
        <p:nvSpPr>
          <p:cNvPr id="25609" name="TextBox 60"/>
          <p:cNvSpPr txBox="1">
            <a:spLocks noChangeArrowheads="1"/>
          </p:cNvSpPr>
          <p:nvPr/>
        </p:nvSpPr>
        <p:spPr bwMode="auto">
          <a:xfrm>
            <a:off x="6781800" y="4705350"/>
            <a:ext cx="2057400" cy="4000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>
                <a:latin typeface="Calibri" pitchFamily="34" charset="0"/>
              </a:rPr>
              <a:t>Mobile Kiosk @ Doctor’s Duty Room</a:t>
            </a:r>
            <a:endParaRPr lang="en-US" sz="1100" b="1">
              <a:latin typeface="Calibri" pitchFamily="34" charset="0"/>
            </a:endParaRPr>
          </a:p>
        </p:txBody>
      </p:sp>
      <p:cxnSp>
        <p:nvCxnSpPr>
          <p:cNvPr id="22" name="Straight Arrow Connector 21"/>
          <p:cNvCxnSpPr>
            <a:endCxn id="25607" idx="1"/>
          </p:cNvCxnSpPr>
          <p:nvPr/>
        </p:nvCxnSpPr>
        <p:spPr>
          <a:xfrm flipV="1">
            <a:off x="5638800" y="1995488"/>
            <a:ext cx="1143000" cy="976312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7620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SGPGIMS Knowledge Network Enterprise</a:t>
            </a:r>
          </a:p>
        </p:txBody>
      </p:sp>
      <p:pic>
        <p:nvPicPr>
          <p:cNvPr id="24" name="Picture 2" descr="\\192.168.5.11\fullshared\2011\07_Telemedicine Infrastructure\7 Nov 2011 Installed Camera\nephrology seminar room\IMG_51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762000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\\192.168.5.11\fullshared\2011\07_Telemedicine Infrastructure\7 Nov 2011 Installed Camera\Neuroloy Seminar Room\IMG_51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2286000"/>
            <a:ext cx="2057400" cy="13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" descr="\\192.168.5.11\fullshared\2011\07_Telemedicine Infrastructure\7 Nov 2011 Installed Camera\Nuclear Medicine Seminar Room\IMG_51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3733800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5" descr="\\192.168.5.11\fullshared\2011\07_Telemedicine Infrastructure\7 Nov 2011 Installed Camera\OT Room\IMG_52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5257800"/>
            <a:ext cx="2057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16" name="TextBox 60"/>
          <p:cNvSpPr txBox="1">
            <a:spLocks noChangeArrowheads="1"/>
          </p:cNvSpPr>
          <p:nvPr/>
        </p:nvSpPr>
        <p:spPr bwMode="auto">
          <a:xfrm>
            <a:off x="76200" y="19050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Nephrology</a:t>
            </a:r>
          </a:p>
        </p:txBody>
      </p:sp>
      <p:sp>
        <p:nvSpPr>
          <p:cNvPr id="25617" name="TextBox 60"/>
          <p:cNvSpPr txBox="1">
            <a:spLocks noChangeArrowheads="1"/>
          </p:cNvSpPr>
          <p:nvPr/>
        </p:nvSpPr>
        <p:spPr bwMode="auto">
          <a:xfrm>
            <a:off x="76200" y="3305175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Neurology</a:t>
            </a:r>
          </a:p>
        </p:txBody>
      </p:sp>
      <p:sp>
        <p:nvSpPr>
          <p:cNvPr id="25618" name="TextBox 60"/>
          <p:cNvSpPr txBox="1">
            <a:spLocks noChangeArrowheads="1"/>
          </p:cNvSpPr>
          <p:nvPr/>
        </p:nvSpPr>
        <p:spPr bwMode="auto">
          <a:xfrm>
            <a:off x="76200" y="48006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Nuclear Medicine</a:t>
            </a:r>
          </a:p>
        </p:txBody>
      </p:sp>
      <p:sp>
        <p:nvSpPr>
          <p:cNvPr id="25619" name="TextBox 60"/>
          <p:cNvSpPr txBox="1">
            <a:spLocks noChangeArrowheads="1"/>
          </p:cNvSpPr>
          <p:nvPr/>
        </p:nvSpPr>
        <p:spPr bwMode="auto">
          <a:xfrm>
            <a:off x="76200" y="6353175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OT Cafeteria</a:t>
            </a:r>
          </a:p>
        </p:txBody>
      </p:sp>
      <p:pic>
        <p:nvPicPr>
          <p:cNvPr id="25620" name="Picture 2" descr="\\192.168.5.11\fullshared\Image_stock\2012\Departmental Photos\Endosurgery\IMG_1 (2)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7620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1" name="TextBox 60"/>
          <p:cNvSpPr txBox="1">
            <a:spLocks noChangeArrowheads="1"/>
          </p:cNvSpPr>
          <p:nvPr/>
        </p:nvSpPr>
        <p:spPr bwMode="auto">
          <a:xfrm>
            <a:off x="2286000" y="19050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Endocrine Surgery</a:t>
            </a:r>
          </a:p>
        </p:txBody>
      </p:sp>
      <p:pic>
        <p:nvPicPr>
          <p:cNvPr id="25622" name="Picture 3" descr="\\192.168.5.11\fullshared\Image_stock\2012\Departmental Photos\Pathology\Picture 315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52578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3" name="TextBox 60"/>
          <p:cNvSpPr txBox="1">
            <a:spLocks noChangeArrowheads="1"/>
          </p:cNvSpPr>
          <p:nvPr/>
        </p:nvSpPr>
        <p:spPr bwMode="auto">
          <a:xfrm>
            <a:off x="4495800" y="63246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Pathology</a:t>
            </a:r>
          </a:p>
        </p:txBody>
      </p:sp>
      <p:pic>
        <p:nvPicPr>
          <p:cNvPr id="25624" name="Picture 4" descr="\\192.168.5.11\fullshared\Image_stock\2012\Departmental Photos\Radiology\Picture 1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7620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5" name="TextBox 60"/>
          <p:cNvSpPr txBox="1">
            <a:spLocks noChangeArrowheads="1"/>
          </p:cNvSpPr>
          <p:nvPr/>
        </p:nvSpPr>
        <p:spPr bwMode="auto">
          <a:xfrm>
            <a:off x="4495800" y="19050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Radiology</a:t>
            </a:r>
          </a:p>
        </p:txBody>
      </p:sp>
      <p:pic>
        <p:nvPicPr>
          <p:cNvPr id="25626" name="Picture 5" descr="\\192.168.5.11\fullshared\Image_stock\2012\Departmental Photos\Immunology\IMG_0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0" y="52578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7" name="TextBox 60"/>
          <p:cNvSpPr txBox="1">
            <a:spLocks noChangeArrowheads="1"/>
          </p:cNvSpPr>
          <p:nvPr/>
        </p:nvSpPr>
        <p:spPr bwMode="auto">
          <a:xfrm>
            <a:off x="2286000" y="63246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Immunology</a:t>
            </a:r>
          </a:p>
        </p:txBody>
      </p:sp>
      <p:cxnSp>
        <p:nvCxnSpPr>
          <p:cNvPr id="52" name="Straight Arrow Connector 51"/>
          <p:cNvCxnSpPr>
            <a:endCxn id="8" idx="1"/>
          </p:cNvCxnSpPr>
          <p:nvPr/>
        </p:nvCxnSpPr>
        <p:spPr>
          <a:xfrm flipV="1">
            <a:off x="5867400" y="2894013"/>
            <a:ext cx="914400" cy="612775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971800" y="2514600"/>
            <a:ext cx="2895600" cy="2438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200400" y="2743200"/>
            <a:ext cx="2362200" cy="1981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2060"/>
              </a:solidFill>
              <a:latin typeface="Amethyst Bold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2060"/>
              </a:solidFill>
              <a:latin typeface="Amethyst Bold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867400" y="4038600"/>
            <a:ext cx="914400" cy="1524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6147" idx="0"/>
          </p:cNvCxnSpPr>
          <p:nvPr/>
        </p:nvCxnSpPr>
        <p:spPr>
          <a:xfrm>
            <a:off x="5334000" y="4648200"/>
            <a:ext cx="190500" cy="6096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3505200" y="4876800"/>
            <a:ext cx="76200" cy="3810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2133600" y="4419600"/>
            <a:ext cx="1028700" cy="8382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2133600" y="3886200"/>
            <a:ext cx="800100" cy="2286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25" idx="3"/>
          </p:cNvCxnSpPr>
          <p:nvPr/>
        </p:nvCxnSpPr>
        <p:spPr>
          <a:xfrm flipH="1" flipV="1">
            <a:off x="2133600" y="2946400"/>
            <a:ext cx="838200" cy="2540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2133600" y="2209800"/>
            <a:ext cx="1066800" cy="7112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3581400" y="2209800"/>
            <a:ext cx="228600" cy="4064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105400" y="2209800"/>
            <a:ext cx="228600" cy="4064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4" name="SGPGI-telemedcine_virtual_tou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5" cstate="email"/>
          <a:stretch>
            <a:fillRect/>
          </a:stretch>
        </p:blipFill>
        <p:spPr>
          <a:xfrm>
            <a:off x="3200400" y="2780211"/>
            <a:ext cx="2438400" cy="2020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3" name="Rectangle 82"/>
          <p:cNvSpPr/>
          <p:nvPr/>
        </p:nvSpPr>
        <p:spPr>
          <a:xfrm>
            <a:off x="2438400" y="3429000"/>
            <a:ext cx="3810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002060"/>
              </a:solidFill>
              <a:latin typeface="Amethyst Bold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methyst Bold" pitchFamily="2" charset="0"/>
              </a:rPr>
              <a:t>SGPGIMS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methyst Bold" pitchFamily="2" charset="0"/>
              </a:rPr>
              <a:t>Telemedicine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methyst Bold" pitchFamily="2" charset="0"/>
              </a:rPr>
              <a:t>HUB at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methyst Bold" pitchFamily="2" charset="0"/>
              </a:rPr>
              <a:t>School of Telemedicine  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methyst Bold" pitchFamily="2" charset="0"/>
              </a:rPr>
              <a:t>Biomedical Informatics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Amethyst Bold" pitchFamily="2" charset="0"/>
              </a:rPr>
              <a:t>(STBMI)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" dirty="0"/>
          </a:p>
        </p:txBody>
      </p:sp>
      <p:pic>
        <p:nvPicPr>
          <p:cNvPr id="25642" name="Picture 3" descr="C:\Documents and Settings\sushma\My Documents\ppp\100_0286.JPG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81800" y="52578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43" name="TextBox 60"/>
          <p:cNvSpPr txBox="1">
            <a:spLocks noChangeArrowheads="1"/>
          </p:cNvSpPr>
          <p:nvPr/>
        </p:nvSpPr>
        <p:spPr bwMode="auto">
          <a:xfrm>
            <a:off x="6781800" y="6324600"/>
            <a:ext cx="20574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Radiotherapy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638800" y="4419600"/>
            <a:ext cx="1143000" cy="83820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Tele-mentoring Trial With AIMS</a:t>
            </a:r>
            <a:r>
              <a:rPr lang="en-US" sz="2400" smtClean="0"/>
              <a:t>, Kochi (</a:t>
            </a:r>
            <a:r>
              <a:rPr lang="en-US" sz="2400" dirty="0" smtClean="0"/>
              <a:t>March 2004)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5616" y="1340768"/>
            <a:ext cx="7315200" cy="505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mtClean="0"/>
              <a:t>Background</a:t>
            </a:r>
          </a:p>
          <a:p>
            <a:pPr>
              <a:lnSpc>
                <a:spcPct val="200000"/>
              </a:lnSpc>
            </a:pPr>
            <a:r>
              <a:rPr lang="en-US" smtClean="0"/>
              <a:t>Historical Development</a:t>
            </a:r>
          </a:p>
          <a:p>
            <a:pPr>
              <a:lnSpc>
                <a:spcPct val="200000"/>
              </a:lnSpc>
            </a:pPr>
            <a:r>
              <a:rPr lang="en-US" smtClean="0"/>
              <a:t>Infrastructure</a:t>
            </a:r>
          </a:p>
          <a:p>
            <a:pPr>
              <a:lnSpc>
                <a:spcPct val="200000"/>
              </a:lnSpc>
            </a:pPr>
            <a:r>
              <a:rPr lang="en-US" smtClean="0"/>
              <a:t>Activities</a:t>
            </a:r>
          </a:p>
          <a:p>
            <a:pPr>
              <a:lnSpc>
                <a:spcPct val="200000"/>
              </a:lnSpc>
            </a:pPr>
            <a:r>
              <a:rPr lang="en-US" smtClean="0"/>
              <a:t>Way Ahead</a:t>
            </a: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Live Surgery Transmission using </a:t>
            </a:r>
            <a:r>
              <a:rPr lang="en-US" sz="3200" dirty="0" err="1" smtClean="0"/>
              <a:t>Satcom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(Interactive </a:t>
            </a:r>
            <a:r>
              <a:rPr lang="en-US" sz="3200" dirty="0" err="1" smtClean="0"/>
              <a:t>Realtime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smtClean="0"/>
              <a:t>	</a:t>
            </a:r>
          </a:p>
          <a:p>
            <a:pPr algn="just">
              <a:buNone/>
            </a:pPr>
            <a:r>
              <a:rPr lang="en-US" sz="2400" smtClean="0"/>
              <a:t>     </a:t>
            </a:r>
            <a:r>
              <a:rPr lang="en-US" sz="2000" smtClean="0"/>
              <a:t>Live </a:t>
            </a:r>
            <a:r>
              <a:rPr lang="en-US" sz="2000" dirty="0" smtClean="0"/>
              <a:t>Surgery Transmission to venue from SGPGI OT </a:t>
            </a:r>
            <a:r>
              <a:rPr lang="en-US" sz="2000" smtClean="0"/>
              <a:t>during  </a:t>
            </a:r>
            <a:br>
              <a:rPr lang="en-US" sz="2000" smtClean="0"/>
            </a:br>
            <a:r>
              <a:rPr lang="en-US" sz="2000" b="1" smtClean="0"/>
              <a:t>INTELMED- </a:t>
            </a:r>
            <a:r>
              <a:rPr lang="en-US" sz="2000" b="1" dirty="0" smtClean="0"/>
              <a:t>2005</a:t>
            </a:r>
            <a:r>
              <a:rPr lang="en-US" sz="2000" dirty="0" smtClean="0"/>
              <a:t>, Bangalore using dedicated 2 Mbps satellite bandwidth</a:t>
            </a:r>
            <a:endParaRPr lang="en-US" sz="2400" dirty="0" smtClean="0"/>
          </a:p>
          <a:p>
            <a:endParaRPr lang="en-US" sz="2800" dirty="0" smtClean="0"/>
          </a:p>
        </p:txBody>
      </p:sp>
      <p:pic>
        <p:nvPicPr>
          <p:cNvPr id="5" name="Picture 4" descr="H:\abstract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76872"/>
            <a:ext cx="7632848" cy="249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:\abstract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41871"/>
            <a:ext cx="7596336" cy="2146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Live streaming of surgical video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981200"/>
            <a:ext cx="6126163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5562600"/>
            <a:ext cx="6096000" cy="53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2"/>
                </a:solidFill>
              </a:rPr>
              <a:t>Live streaming of surgical video at doctor’s workplace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Mobile Learning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4" name="Picture 2" descr="C:\Users\repu\Desktop\NASCOM\attachments_2012_10_21\Surgical video over 3G mobile telephone, model for mobile lear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43354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C:\Users\repu\Desktop\NASCOM\attachments_2012_10_21\Snap shot of Surgical Video streaming on Tablet over Wireless Internet, model for mobile e-lear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9800"/>
            <a:ext cx="43354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Integrated Networked Lecture Theatre/ Auditorium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Picture 2" descr="\\192.168.5.11\fullshared\2011\10th PGES Photographs\5th nov\_MG_4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22400"/>
            <a:ext cx="8763000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Digital, Integrated Operation Theatre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\\192.168.5.11\fullshared\photographs\Telemedicine\integrated OT\New_OT\DSC01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8613"/>
            <a:ext cx="8686800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Surgical Telepresence Suite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3" descr="C:\Users\repu\Desktop\New Folder (5)\inner view of Digital 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Knowledge Processing Edit/Voice Over</a:t>
            </a:r>
            <a:endParaRPr 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 rot="18329559" flipV="1">
            <a:off x="5509419" y="2639219"/>
            <a:ext cx="1393825" cy="1603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 rot="16200000" flipV="1">
            <a:off x="7408069" y="2956719"/>
            <a:ext cx="806450" cy="18891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45250" y="381000"/>
            <a:ext cx="2698750" cy="2255838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7256463" y="6442075"/>
            <a:ext cx="1695450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Data Server</a:t>
            </a: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6710363" y="2755900"/>
            <a:ext cx="2433637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Network Monitoring Hub</a:t>
            </a:r>
          </a:p>
        </p:txBody>
      </p:sp>
      <p:pic>
        <p:nvPicPr>
          <p:cNvPr id="13" name="Picture 2" descr="C:\Users\oem\Desktop\New Folder (2)\DSC00513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 bwMode="auto">
          <a:xfrm>
            <a:off x="161925" y="557213"/>
            <a:ext cx="29416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oem\Desktop\New Folder (2)\DSC0069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06375" y="2636838"/>
            <a:ext cx="2949575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oem\Desktop\New Folder (2)\DSC00513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 bwMode="auto">
          <a:xfrm>
            <a:off x="192088" y="4706938"/>
            <a:ext cx="2963862" cy="183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\\192.168.5.11\fullshared\photographs\telemedicine bul\lectre theatre\DSC008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1100" y="2819400"/>
            <a:ext cx="2495550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42" name="TextBox 26"/>
          <p:cNvSpPr txBox="1">
            <a:spLocks noChangeArrowheads="1"/>
          </p:cNvSpPr>
          <p:nvPr/>
        </p:nvSpPr>
        <p:spPr bwMode="auto">
          <a:xfrm>
            <a:off x="3716338" y="4437063"/>
            <a:ext cx="2508250" cy="5222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Production Control Unit (PCR)</a:t>
            </a:r>
          </a:p>
        </p:txBody>
      </p:sp>
      <p:pic>
        <p:nvPicPr>
          <p:cNvPr id="19" name="Picture 2" descr="C:\Users\oem\Desktop\New Folder (2)\DSC00513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964113" y="5675313"/>
            <a:ext cx="1555750" cy="98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C:\Users\oem\Desktop\New Folder (2)\DSC00503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362325" y="5675313"/>
            <a:ext cx="1577975" cy="98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45" name="TextBox 39"/>
          <p:cNvSpPr txBox="1">
            <a:spLocks noChangeArrowheads="1"/>
          </p:cNvSpPr>
          <p:nvPr/>
        </p:nvSpPr>
        <p:spPr bwMode="auto">
          <a:xfrm>
            <a:off x="442913" y="2136775"/>
            <a:ext cx="2433637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Hi-Tech Lecture Theatre</a:t>
            </a:r>
          </a:p>
        </p:txBody>
      </p:sp>
      <p:sp>
        <p:nvSpPr>
          <p:cNvPr id="22546" name="TextBox 40"/>
          <p:cNvSpPr txBox="1">
            <a:spLocks noChangeArrowheads="1"/>
          </p:cNvSpPr>
          <p:nvPr/>
        </p:nvSpPr>
        <p:spPr bwMode="auto">
          <a:xfrm>
            <a:off x="501650" y="4244975"/>
            <a:ext cx="2433638" cy="2778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Integrated Operation Theatre</a:t>
            </a:r>
            <a:endParaRPr lang="en-US" sz="1400" b="1">
              <a:latin typeface="Calibri" pitchFamily="34" charset="0"/>
            </a:endParaRPr>
          </a:p>
        </p:txBody>
      </p:sp>
      <p:sp>
        <p:nvSpPr>
          <p:cNvPr id="22547" name="TextBox 41"/>
          <p:cNvSpPr txBox="1">
            <a:spLocks noChangeArrowheads="1"/>
          </p:cNvSpPr>
          <p:nvPr/>
        </p:nvSpPr>
        <p:spPr bwMode="auto">
          <a:xfrm>
            <a:off x="530225" y="6457950"/>
            <a:ext cx="2433638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Video Conferencing Suite</a:t>
            </a:r>
          </a:p>
        </p:txBody>
      </p:sp>
      <p:sp>
        <p:nvSpPr>
          <p:cNvPr id="22548" name="TextBox 42"/>
          <p:cNvSpPr txBox="1">
            <a:spLocks noChangeArrowheads="1"/>
          </p:cNvSpPr>
          <p:nvPr/>
        </p:nvSpPr>
        <p:spPr bwMode="auto">
          <a:xfrm>
            <a:off x="3810000" y="6505575"/>
            <a:ext cx="2433638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Edit Stations</a:t>
            </a:r>
          </a:p>
        </p:txBody>
      </p:sp>
      <p:sp>
        <p:nvSpPr>
          <p:cNvPr id="25" name="Striped Right Arrow 24"/>
          <p:cNvSpPr/>
          <p:nvPr/>
        </p:nvSpPr>
        <p:spPr>
          <a:xfrm rot="2301112">
            <a:off x="2906713" y="2393950"/>
            <a:ext cx="901700" cy="2095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Striped Right Arrow 25"/>
          <p:cNvSpPr/>
          <p:nvPr/>
        </p:nvSpPr>
        <p:spPr>
          <a:xfrm>
            <a:off x="3152775" y="5176838"/>
            <a:ext cx="3468688" cy="130175"/>
          </a:xfrm>
          <a:prstGeom prst="strip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 flipV="1">
            <a:off x="3111500" y="3405188"/>
            <a:ext cx="568325" cy="1460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Up-Down Arrow 27"/>
          <p:cNvSpPr/>
          <p:nvPr/>
        </p:nvSpPr>
        <p:spPr>
          <a:xfrm rot="3772933">
            <a:off x="6427787" y="5002213"/>
            <a:ext cx="214313" cy="10620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53" name="Picture 2" descr="\\192.168.5.11\fullshared\photographs\STBMI_equipmets\DSC005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89350" y="469900"/>
            <a:ext cx="2516188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4" name="TextBox 60"/>
          <p:cNvSpPr txBox="1">
            <a:spLocks noChangeArrowheads="1"/>
          </p:cNvSpPr>
          <p:nvPr/>
        </p:nvSpPr>
        <p:spPr bwMode="auto">
          <a:xfrm>
            <a:off x="3775075" y="2003425"/>
            <a:ext cx="2433638" cy="4619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Broadcast Quality Studio Camera</a:t>
            </a:r>
          </a:p>
        </p:txBody>
      </p:sp>
      <p:pic>
        <p:nvPicPr>
          <p:cNvPr id="32" name="Picture 2" descr="C:\Users\oem\Desktop\abc\DSC04222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77000" y="3124200"/>
            <a:ext cx="2598420" cy="23622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1" name="Striped Right Arrow 30"/>
          <p:cNvSpPr/>
          <p:nvPr/>
        </p:nvSpPr>
        <p:spPr>
          <a:xfrm rot="5151451" flipV="1">
            <a:off x="4706144" y="2577307"/>
            <a:ext cx="568325" cy="2238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92888" y="4451350"/>
            <a:ext cx="2270125" cy="1962150"/>
          </a:xfrm>
          <a:prstGeom prst="ellipse">
            <a:avLst/>
          </a:prstGeom>
          <a:blipFill>
            <a:blip r:embed="rId12" cstate="email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Striped Right Arrow 17"/>
          <p:cNvSpPr/>
          <p:nvPr/>
        </p:nvSpPr>
        <p:spPr>
          <a:xfrm rot="2301112">
            <a:off x="6081713" y="4578350"/>
            <a:ext cx="936625" cy="2365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SGPGI Knowledge Engineering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Data Center (National Resource Center)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038600" y="1371600"/>
          <a:ext cx="48006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6" name="Picture 2" descr="C:\Users\repu\Desktop\New Folder\IMG_88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4038600"/>
            <a:ext cx="3200400" cy="2133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7" name="Picture 3" descr="C:\Users\repu\Desktop\New Folder\IMG_88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828800"/>
            <a:ext cx="3200400" cy="213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14800" y="5105400"/>
            <a:ext cx="4648200" cy="1143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 UP Medical College 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  National Medical College 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  National Knowledge 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  SAARC Telemedicine  &amp;  PAN Africa e-Network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  SGPGI Knowledge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Institution based Knowledge Repository</a:t>
            </a:r>
            <a:br>
              <a:rPr lang="en-US" sz="2400" b="1" dirty="0" smtClean="0"/>
            </a:br>
            <a:r>
              <a:rPr lang="en-US" sz="2400" b="1" dirty="0" smtClean="0"/>
              <a:t>SGPGI Knowledge Park</a:t>
            </a:r>
            <a:endParaRPr lang="en-IN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852" b="5162"/>
          <a:stretch>
            <a:fillRect/>
          </a:stretch>
        </p:blipFill>
        <p:spPr bwMode="auto">
          <a:xfrm>
            <a:off x="1115616" y="1424187"/>
            <a:ext cx="7498518" cy="5173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Statistics &amp; Publications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924944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Background</a:t>
            </a:r>
            <a:endParaRPr lang="en-IN" sz="4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Education &amp; Training</a:t>
            </a:r>
            <a:endParaRPr lang="en-IN"/>
          </a:p>
        </p:txBody>
      </p:sp>
      <p:sp>
        <p:nvSpPr>
          <p:cNvPr id="9218" name="AutoShape 2" descr="IMG_5432"/>
          <p:cNvSpPr>
            <a:spLocks noChangeArrowheads="1"/>
          </p:cNvSpPr>
          <p:nvPr/>
        </p:nvSpPr>
        <p:spPr bwMode="auto">
          <a:xfrm>
            <a:off x="503536" y="2060848"/>
            <a:ext cx="2676525" cy="1719262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219" name="AutoShape 3" descr="IMG_6970"/>
          <p:cNvSpPr>
            <a:spLocks noChangeArrowheads="1"/>
          </p:cNvSpPr>
          <p:nvPr/>
        </p:nvSpPr>
        <p:spPr bwMode="auto">
          <a:xfrm>
            <a:off x="467544" y="3887589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220" name="AutoShape 4" descr="IMG_7169"/>
          <p:cNvSpPr>
            <a:spLocks noChangeArrowheads="1"/>
          </p:cNvSpPr>
          <p:nvPr/>
        </p:nvSpPr>
        <p:spPr bwMode="auto">
          <a:xfrm>
            <a:off x="3239840" y="2060848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221" name="AutoShape 5" descr="IMG_1 (9)"/>
          <p:cNvSpPr>
            <a:spLocks noChangeArrowheads="1"/>
          </p:cNvSpPr>
          <p:nvPr/>
        </p:nvSpPr>
        <p:spPr bwMode="auto">
          <a:xfrm>
            <a:off x="3239840" y="3933056"/>
            <a:ext cx="2676525" cy="1719262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222" name="AutoShape 6" descr="IMG_1 (24)"/>
          <p:cNvSpPr>
            <a:spLocks noChangeArrowheads="1"/>
          </p:cNvSpPr>
          <p:nvPr/>
        </p:nvSpPr>
        <p:spPr bwMode="auto">
          <a:xfrm>
            <a:off x="6069831" y="2132856"/>
            <a:ext cx="2678113" cy="1720850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223" name="AutoShape 7" descr="IMG_1 (8)"/>
          <p:cNvSpPr>
            <a:spLocks noChangeArrowheads="1"/>
          </p:cNvSpPr>
          <p:nvPr/>
        </p:nvSpPr>
        <p:spPr bwMode="auto">
          <a:xfrm>
            <a:off x="6069831" y="4005064"/>
            <a:ext cx="2678113" cy="1720850"/>
          </a:xfrm>
          <a:prstGeom prst="roundRect">
            <a:avLst>
              <a:gd name="adj" fmla="val 4009"/>
            </a:avLst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Picture1"/>
          <p:cNvSpPr>
            <a:spLocks noChangeArrowheads="1"/>
          </p:cNvSpPr>
          <p:nvPr/>
        </p:nvSpPr>
        <p:spPr bwMode="auto">
          <a:xfrm>
            <a:off x="453727" y="1124744"/>
            <a:ext cx="2678113" cy="1720850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7" name="AutoShape 3" descr="Picture2"/>
          <p:cNvSpPr>
            <a:spLocks noChangeArrowheads="1"/>
          </p:cNvSpPr>
          <p:nvPr/>
        </p:nvSpPr>
        <p:spPr bwMode="auto">
          <a:xfrm>
            <a:off x="3262039" y="1124744"/>
            <a:ext cx="2678113" cy="1720850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Picture3"/>
          <p:cNvSpPr>
            <a:spLocks noChangeArrowheads="1"/>
          </p:cNvSpPr>
          <p:nvPr/>
        </p:nvSpPr>
        <p:spPr bwMode="auto">
          <a:xfrm>
            <a:off x="6070351" y="1124744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9" name="AutoShape 5" descr="Picture4"/>
          <p:cNvSpPr>
            <a:spLocks noChangeArrowheads="1"/>
          </p:cNvSpPr>
          <p:nvPr/>
        </p:nvSpPr>
        <p:spPr bwMode="auto">
          <a:xfrm>
            <a:off x="453727" y="2996952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Picture5"/>
          <p:cNvSpPr>
            <a:spLocks noChangeArrowheads="1"/>
          </p:cNvSpPr>
          <p:nvPr/>
        </p:nvSpPr>
        <p:spPr bwMode="auto">
          <a:xfrm>
            <a:off x="6070351" y="2996952"/>
            <a:ext cx="2678113" cy="1719262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1" name="AutoShape 7" descr="Picture24"/>
          <p:cNvSpPr>
            <a:spLocks noChangeArrowheads="1"/>
          </p:cNvSpPr>
          <p:nvPr/>
        </p:nvSpPr>
        <p:spPr bwMode="auto">
          <a:xfrm>
            <a:off x="3262039" y="2996952"/>
            <a:ext cx="2678113" cy="1719262"/>
          </a:xfrm>
          <a:prstGeom prst="roundRect">
            <a:avLst>
              <a:gd name="adj" fmla="val 4009"/>
            </a:avLst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2" name="AutoShape 8" descr="Picture25"/>
          <p:cNvSpPr>
            <a:spLocks noChangeArrowheads="1"/>
          </p:cNvSpPr>
          <p:nvPr/>
        </p:nvSpPr>
        <p:spPr bwMode="auto">
          <a:xfrm>
            <a:off x="886842" y="8567539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9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3" name="AutoShape 9" descr="Picture26"/>
          <p:cNvSpPr>
            <a:spLocks noChangeArrowheads="1"/>
          </p:cNvSpPr>
          <p:nvPr/>
        </p:nvSpPr>
        <p:spPr bwMode="auto">
          <a:xfrm>
            <a:off x="3820542" y="8567539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10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4" name="AutoShape 10" descr="Picture25"/>
          <p:cNvSpPr>
            <a:spLocks noChangeArrowheads="1"/>
          </p:cNvSpPr>
          <p:nvPr/>
        </p:nvSpPr>
        <p:spPr bwMode="auto">
          <a:xfrm>
            <a:off x="453727" y="4869160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9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5" name="AutoShape 11" descr="Picture26"/>
          <p:cNvSpPr>
            <a:spLocks noChangeArrowheads="1"/>
          </p:cNvSpPr>
          <p:nvPr/>
        </p:nvSpPr>
        <p:spPr bwMode="auto">
          <a:xfrm>
            <a:off x="3262039" y="4869160"/>
            <a:ext cx="2678113" cy="1719263"/>
          </a:xfrm>
          <a:prstGeom prst="roundRect">
            <a:avLst>
              <a:gd name="adj" fmla="val 4009"/>
            </a:avLst>
          </a:prstGeom>
          <a:blipFill dpi="0" rotWithShape="0">
            <a:blip r:embed="rId10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en-US" sz="3200" smtClean="0"/>
              <a:t>Tele-education &amp; Telehealth Services</a:t>
            </a:r>
            <a:endParaRPr lang="en-IN" sz="3200"/>
          </a:p>
        </p:txBody>
      </p:sp>
      <p:pic>
        <p:nvPicPr>
          <p:cNvPr id="15" name="Picture 14" descr="\\192.168.5.11\fullshared\Image_stock\2012\TELEMEDICINE SESSIONS\Genetics CME\14.08.12\IMG_1 (1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0351" y="4869160"/>
            <a:ext cx="2665100" cy="1777061"/>
          </a:xfrm>
          <a:prstGeom prst="roundRect">
            <a:avLst>
              <a:gd name="adj" fmla="val 7388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84"/>
            <a:ext cx="9144001" cy="14489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Special Interest Group(SIG)</a:t>
            </a:r>
            <a:br>
              <a:rPr lang="en-US" dirty="0" smtClean="0"/>
            </a:br>
            <a:r>
              <a:rPr lang="en-US" dirty="0" smtClean="0"/>
              <a:t>APAN43 - Endocrine Surgery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92565" y="3212976"/>
            <a:ext cx="4710739" cy="264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1484784"/>
            <a:ext cx="4257069" cy="26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73357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Asia Pacific Advance Network (APAN)</a:t>
            </a:r>
            <a:br>
              <a:rPr lang="en-IN" dirty="0" smtClean="0"/>
            </a:br>
            <a:r>
              <a:rPr lang="en-IN" dirty="0" smtClean="0"/>
              <a:t>APAN44 - Endoscopic Club E-conference (ECE)  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04" y="2132856"/>
            <a:ext cx="7404992" cy="41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717862"/>
          </a:xfrm>
        </p:spPr>
        <p:txBody>
          <a:bodyPr>
            <a:normAutofit/>
          </a:bodyPr>
          <a:lstStyle/>
          <a:p>
            <a:pPr algn="ctr"/>
            <a:r>
              <a:rPr lang="en-IN" dirty="0" smtClean="0"/>
              <a:t>Tele-Rheumatology</a:t>
            </a:r>
            <a:endParaRPr lang="en-IN" dirty="0"/>
          </a:p>
        </p:txBody>
      </p:sp>
      <p:pic>
        <p:nvPicPr>
          <p:cNvPr id="168961" name="Picture 1" descr="C:\Users\Repu\Downloads\somephotosofnuclearmedicinerheumatology\IMG_26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038349"/>
            <a:ext cx="5486400" cy="3657600"/>
          </a:xfrm>
          <a:prstGeom prst="rect">
            <a:avLst/>
          </a:prstGeom>
          <a:noFill/>
        </p:spPr>
      </p:pic>
      <p:pic>
        <p:nvPicPr>
          <p:cNvPr id="168962" name="Picture 2" descr="C:\Users\Repu\Downloads\bhadrak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7667" y="2084471"/>
            <a:ext cx="3746333" cy="2809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14811" y="4863766"/>
            <a:ext cx="2177840" cy="30008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IN" sz="1350" dirty="0"/>
              <a:t>SCB Medical College Cuttack</a:t>
            </a:r>
          </a:p>
        </p:txBody>
      </p:sp>
    </p:spTree>
    <p:extLst>
      <p:ext uri="{BB962C8B-B14F-4D97-AF65-F5344CB8AC3E}">
        <p14:creationId xmlns:p14="http://schemas.microsoft.com/office/powerpoint/2010/main" val="8317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758204"/>
          </a:xfrm>
        </p:spPr>
        <p:txBody>
          <a:bodyPr>
            <a:normAutofit/>
          </a:bodyPr>
          <a:lstStyle/>
          <a:p>
            <a:r>
              <a:rPr lang="en-IN" dirty="0" smtClean="0"/>
              <a:t>Nuclear Medicine </a:t>
            </a:r>
            <a:r>
              <a:rPr lang="en-IN" dirty="0" err="1" smtClean="0"/>
              <a:t>Followup</a:t>
            </a:r>
            <a:r>
              <a:rPr lang="en-IN" dirty="0" smtClean="0"/>
              <a:t> Tele-Clinic</a:t>
            </a:r>
            <a:endParaRPr lang="en-IN" dirty="0"/>
          </a:p>
        </p:txBody>
      </p:sp>
      <p:pic>
        <p:nvPicPr>
          <p:cNvPr id="164865" name="Picture 1" descr="C:\Users\Repu\Downloads\fwdnuclearmedicinefollowupsnapshots4816\DSC_08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161616"/>
            <a:ext cx="5230906" cy="3110472"/>
          </a:xfrm>
          <a:prstGeom prst="rect">
            <a:avLst/>
          </a:prstGeom>
          <a:noFill/>
        </p:spPr>
      </p:pic>
      <p:pic>
        <p:nvPicPr>
          <p:cNvPr id="164866" name="Picture 2" descr="C:\Users\Repu\Downloads\DSC_089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0386" y="2349872"/>
            <a:ext cx="4398803" cy="270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73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50"/>
          </a:xfrm>
        </p:spPr>
        <p:txBody>
          <a:bodyPr>
            <a:noAutofit/>
          </a:bodyPr>
          <a:lstStyle/>
          <a:p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>Endocrine Surgery ( EESENCE)</a:t>
            </a:r>
            <a:br>
              <a:rPr lang="en-IN" sz="2400" dirty="0"/>
            </a:br>
            <a:r>
              <a:rPr lang="en-IN" sz="2400" dirty="0"/>
              <a:t>Endocrine Surgery Alumni collaborative learning (SESAN) through web VC collaboration</a:t>
            </a:r>
            <a:br>
              <a:rPr lang="en-IN" sz="2400" dirty="0"/>
            </a:br>
            <a:endParaRPr lang="en-IN" sz="2400" dirty="0"/>
          </a:p>
        </p:txBody>
      </p:sp>
      <p:pic>
        <p:nvPicPr>
          <p:cNvPr id="4" name="Picture 3" descr="C:\Users\admin\Desktop\etumor_Report\APAN 44 Meeting(SESAN)_31 October 2017\IMG_20171028_14364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36" y="2265398"/>
            <a:ext cx="4504765" cy="30024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94128" y="2215404"/>
            <a:ext cx="5513294" cy="3583640"/>
            <a:chOff x="125503" y="1810871"/>
            <a:chExt cx="7351059" cy="4778187"/>
          </a:xfrm>
        </p:grpSpPr>
        <p:pic>
          <p:nvPicPr>
            <p:cNvPr id="5" name="Picture 4"/>
            <p:cNvPicPr/>
            <p:nvPr/>
          </p:nvPicPr>
          <p:blipFill rotWithShape="1">
            <a:blip r:embed="rId4"/>
            <a:srcRect/>
            <a:stretch/>
          </p:blipFill>
          <p:spPr bwMode="auto">
            <a:xfrm>
              <a:off x="125503" y="1828799"/>
              <a:ext cx="7351059" cy="47602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04800" y="1810871"/>
              <a:ext cx="9152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50" dirty="0"/>
                <a:t>Airport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2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eTumour</a:t>
            </a:r>
            <a:r>
              <a:rPr lang="en-IN" dirty="0" smtClean="0"/>
              <a:t> Board</a:t>
            </a:r>
            <a:endParaRPr lang="en-IN" dirty="0"/>
          </a:p>
        </p:txBody>
      </p:sp>
      <p:pic>
        <p:nvPicPr>
          <p:cNvPr id="4" name="Picture 3" descr="C:\Users\admin\Desktop\PPT\eTumour\PGES2017\DSC_98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687650" cy="358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PPT\eTumour\PGES2017\DSC_98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19258"/>
            <a:ext cx="4881880" cy="32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1520" y="512423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06-09 Sept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2017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Live Robotic Surgery during PGES2017</a:t>
            </a:r>
            <a:endParaRPr lang="en-I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Mobile Telemedicine System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7" name="Picture 1" descr="E:\Dropbox\mhealth4u\mobile bus\18.jpg"/>
          <p:cNvPicPr>
            <a:picLocks noChangeAspect="1" noChangeArrowheads="1"/>
          </p:cNvPicPr>
          <p:nvPr/>
        </p:nvPicPr>
        <p:blipFill>
          <a:blip r:embed="rId3" cstate="print"/>
          <a:srcRect t="31401" b="25984"/>
          <a:stretch>
            <a:fillRect/>
          </a:stretch>
        </p:blipFill>
        <p:spPr bwMode="auto">
          <a:xfrm>
            <a:off x="683568" y="1628800"/>
            <a:ext cx="7560840" cy="418307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0" y="4725144"/>
          <a:ext cx="4032447" cy="1791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294">
                <a:tc>
                  <a:txBody>
                    <a:bodyPr/>
                    <a:lstStyle/>
                    <a:p>
                      <a:pPr algn="ctr"/>
                      <a:r>
                        <a:rPr lang="en-US" b="0" smtClean="0"/>
                        <a:t>Year</a:t>
                      </a:r>
                      <a:endParaRPr lang="en-IN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smtClean="0"/>
                        <a:t>No. of Camps</a:t>
                      </a:r>
                      <a:endParaRPr lang="en-IN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smtClean="0"/>
                        <a:t>Patients</a:t>
                      </a:r>
                      <a:r>
                        <a:rPr lang="en-US" b="0" baseline="0" smtClean="0"/>
                        <a:t> Benefited</a:t>
                      </a:r>
                      <a:endParaRPr lang="en-IN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56">
                <a:tc>
                  <a:txBody>
                    <a:bodyPr/>
                    <a:lstStyle/>
                    <a:p>
                      <a:r>
                        <a:rPr lang="en-US" smtClean="0"/>
                        <a:t>2013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25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831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610">
                <a:tc>
                  <a:txBody>
                    <a:bodyPr/>
                    <a:lstStyle/>
                    <a:p>
                      <a:r>
                        <a:rPr lang="en-US" smtClean="0"/>
                        <a:t>2014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24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2267</a:t>
                      </a:r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36096" y="1412776"/>
            <a:ext cx="3707904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49 Camps so far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/>
              <a:t>Community Outreach Programme &amp; Public Health Services</a:t>
            </a:r>
            <a:endParaRPr lang="en-IN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1" descr="E:\Dropbox\mhealth4u\mobile bus\18.jpg"/>
          <p:cNvPicPr>
            <a:picLocks noChangeAspect="1" noChangeArrowheads="1"/>
          </p:cNvPicPr>
          <p:nvPr/>
        </p:nvPicPr>
        <p:blipFill>
          <a:blip r:embed="rId3" cstate="print"/>
          <a:srcRect t="74016" b="12094"/>
          <a:stretch>
            <a:fillRect/>
          </a:stretch>
        </p:blipFill>
        <p:spPr bwMode="auto">
          <a:xfrm>
            <a:off x="106156" y="2780928"/>
            <a:ext cx="9037844" cy="2186397"/>
          </a:xfrm>
          <a:prstGeom prst="rect">
            <a:avLst/>
          </a:prstGeom>
          <a:noFill/>
        </p:spPr>
      </p:pic>
      <p:pic>
        <p:nvPicPr>
          <p:cNvPr id="6" name="Picture 1" descr="E:\Dropbox\mhealth4u\mobile bus\18.jpg"/>
          <p:cNvPicPr>
            <a:picLocks noChangeAspect="1" noChangeArrowheads="1"/>
          </p:cNvPicPr>
          <p:nvPr/>
        </p:nvPicPr>
        <p:blipFill>
          <a:blip r:embed="rId3" cstate="print"/>
          <a:srcRect t="16726" b="68989"/>
          <a:stretch>
            <a:fillRect/>
          </a:stretch>
        </p:blipFill>
        <p:spPr bwMode="auto">
          <a:xfrm>
            <a:off x="0" y="1124744"/>
            <a:ext cx="9037844" cy="2016224"/>
          </a:xfrm>
          <a:prstGeom prst="rect">
            <a:avLst/>
          </a:prstGeom>
          <a:noFill/>
        </p:spPr>
      </p:pic>
      <p:sp>
        <p:nvSpPr>
          <p:cNvPr id="10242" name="AutoShape 2" descr="Picture30"/>
          <p:cNvSpPr>
            <a:spLocks noChangeArrowheads="1"/>
          </p:cNvSpPr>
          <p:nvPr/>
        </p:nvSpPr>
        <p:spPr bwMode="auto">
          <a:xfrm>
            <a:off x="2304256" y="5085184"/>
            <a:ext cx="2232248" cy="1512168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43" name="AutoShape 3" descr="Picture31"/>
          <p:cNvSpPr>
            <a:spLocks noChangeArrowheads="1"/>
          </p:cNvSpPr>
          <p:nvPr/>
        </p:nvSpPr>
        <p:spPr bwMode="auto">
          <a:xfrm>
            <a:off x="130199" y="5094113"/>
            <a:ext cx="2102049" cy="1503239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44" name="AutoShape 4" descr="12"/>
          <p:cNvSpPr>
            <a:spLocks noChangeArrowheads="1"/>
          </p:cNvSpPr>
          <p:nvPr/>
        </p:nvSpPr>
        <p:spPr bwMode="auto">
          <a:xfrm>
            <a:off x="4608512" y="5085184"/>
            <a:ext cx="2304256" cy="1512168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45" name="AutoShape 5" descr="11"/>
          <p:cNvSpPr>
            <a:spLocks noChangeArrowheads="1"/>
          </p:cNvSpPr>
          <p:nvPr/>
        </p:nvSpPr>
        <p:spPr bwMode="auto">
          <a:xfrm>
            <a:off x="6948264" y="5085184"/>
            <a:ext cx="2160240" cy="1512168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mberal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70348"/>
            <a:ext cx="7344816" cy="4294756"/>
          </a:xfrm>
        </p:spPr>
      </p:pic>
      <p:sp>
        <p:nvSpPr>
          <p:cNvPr id="6" name="TextBox 5"/>
          <p:cNvSpPr txBox="1"/>
          <p:nvPr/>
        </p:nvSpPr>
        <p:spPr>
          <a:xfrm>
            <a:off x="0" y="2420888"/>
            <a:ext cx="3995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Telemedicine Projects</a:t>
            </a:r>
          </a:p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1999 Onwards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2636912"/>
            <a:ext cx="4211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>School of Telemedicine &amp; </a:t>
            </a:r>
            <a:r>
              <a:rPr lang="en-US" sz="2000" smtClean="0">
                <a:solidFill>
                  <a:srgbClr val="C00000"/>
                </a:solidFill>
                <a:latin typeface="Arial Rounded MT Bold" pitchFamily="34" charset="0"/>
              </a:rPr>
              <a:t>Biomedical Informatics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  <a:latin typeface="Arial Rounded MT Bold" pitchFamily="34" charset="0"/>
              </a:rPr>
              <a:t>(2006)</a:t>
            </a:r>
            <a:endParaRPr lang="en-US" sz="2000" dirty="0" smtClean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140968"/>
            <a:ext cx="33123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 Rounded MT Bold" pitchFamily="34" charset="0"/>
              </a:rPr>
              <a:t>Services</a:t>
            </a:r>
          </a:p>
          <a:p>
            <a:pPr marL="1143000" lvl="1" indent="-171450"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Clinical Services</a:t>
            </a:r>
          </a:p>
          <a:p>
            <a:pPr marL="1143000" lvl="1" indent="-171450"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Audiovisual</a:t>
            </a:r>
          </a:p>
          <a:p>
            <a:pPr marL="1143000" lvl="1" indent="-171450"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Digital Media</a:t>
            </a:r>
          </a:p>
          <a:p>
            <a:pPr marL="1143000" lvl="1" indent="-171450"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Conference Services</a:t>
            </a:r>
          </a:p>
          <a:p>
            <a:pPr algn="ctr"/>
            <a:endParaRPr lang="en-US" dirty="0" smtClean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3573016"/>
            <a:ext cx="43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Rounded MT Bold" pitchFamily="34" charset="0"/>
              </a:rPr>
              <a:t>National Resource Center for Telemedicine &amp; </a:t>
            </a:r>
            <a:r>
              <a:rPr lang="en-US" smtClean="0">
                <a:solidFill>
                  <a:srgbClr val="002060"/>
                </a:solidFill>
                <a:latin typeface="Arial Rounded MT Bold" pitchFamily="34" charset="0"/>
              </a:rPr>
              <a:t>Biomedical Informatics</a:t>
            </a:r>
          </a:p>
          <a:p>
            <a:pPr algn="ctr"/>
            <a:r>
              <a:rPr lang="en-US" smtClean="0">
                <a:solidFill>
                  <a:srgbClr val="002060"/>
                </a:solidFill>
                <a:latin typeface="Arial Rounded MT Bold" pitchFamily="34" charset="0"/>
              </a:rPr>
              <a:t>DeitY, MCIT, GoI (2007-2011)</a:t>
            </a:r>
            <a:endParaRPr lang="en-US" dirty="0" smtClean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437112"/>
            <a:ext cx="428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National Resource Center for National Medical 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College Network</a:t>
            </a:r>
          </a:p>
          <a:p>
            <a:pPr algn="ctr"/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MoH&amp;FW, GoI (2011 onwards)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4941168"/>
            <a:ext cx="4499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Arial Rounded MT Bold" pitchFamily="34" charset="0"/>
              </a:rPr>
              <a:t>International and National Consultancy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smtClean="0"/>
              <a:t>Consultation</a:t>
            </a:r>
            <a:endParaRPr lang="en-IN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repu\Desktop\New folder\New Folder\IMG_4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548" y="3744416"/>
            <a:ext cx="4711452" cy="3140968"/>
          </a:xfrm>
          <a:prstGeom prst="rect">
            <a:avLst/>
          </a:prstGeom>
          <a:noFill/>
        </p:spPr>
      </p:pic>
      <p:pic>
        <p:nvPicPr>
          <p:cNvPr id="1027" name="Picture 3" descr="C:\Users\repu\Desktop\New folder\New Folder (2)\IMG_4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89648"/>
            <a:ext cx="4495428" cy="3168352"/>
          </a:xfrm>
          <a:prstGeom prst="rect">
            <a:avLst/>
          </a:prstGeom>
          <a:noFill/>
        </p:spPr>
      </p:pic>
      <p:pic>
        <p:nvPicPr>
          <p:cNvPr id="1028" name="Picture 4" descr="C:\Users\repu\Desktop\Followup\IMG_1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7051"/>
            <a:ext cx="4499992" cy="2951989"/>
          </a:xfrm>
          <a:prstGeom prst="rect">
            <a:avLst/>
          </a:prstGeom>
          <a:noFill/>
        </p:spPr>
      </p:pic>
      <p:pic>
        <p:nvPicPr>
          <p:cNvPr id="1029" name="Picture 5" descr="C:\Users\repu\Desktop\New folder\New Folder (3)\IMG_46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837051"/>
            <a:ext cx="4644008" cy="295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mtClean="0"/>
              <a:t>Content Creation for Patient Awareness</a:t>
            </a:r>
            <a:r>
              <a:rPr lang="en-IN" sz="2800" b="1" smtClean="0"/>
              <a:t/>
            </a:r>
            <a:br>
              <a:rPr lang="en-IN" sz="2800" b="1" smtClean="0"/>
            </a:br>
            <a:endParaRPr lang="en-IN" sz="2800" b="1"/>
          </a:p>
        </p:txBody>
      </p:sp>
      <p:sp>
        <p:nvSpPr>
          <p:cNvPr id="2056" name="AutoShape 8" descr="Picture 6"/>
          <p:cNvSpPr>
            <a:spLocks noChangeArrowheads="1"/>
          </p:cNvSpPr>
          <p:nvPr/>
        </p:nvSpPr>
        <p:spPr bwMode="auto">
          <a:xfrm>
            <a:off x="6084168" y="486916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8" name="AutoShape 10" descr="Picture 4"/>
          <p:cNvSpPr>
            <a:spLocks noChangeArrowheads="1"/>
          </p:cNvSpPr>
          <p:nvPr/>
        </p:nvSpPr>
        <p:spPr bwMode="auto">
          <a:xfrm>
            <a:off x="3203848" y="306896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9" name="AutoShape 11" descr="Comic page1"/>
          <p:cNvSpPr>
            <a:spLocks noChangeArrowheads="1"/>
          </p:cNvSpPr>
          <p:nvPr/>
        </p:nvSpPr>
        <p:spPr bwMode="auto">
          <a:xfrm>
            <a:off x="6012160" y="306896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0" name="AutoShape 12" descr="Picture 3"/>
          <p:cNvSpPr>
            <a:spLocks noChangeArrowheads="1"/>
          </p:cNvSpPr>
          <p:nvPr/>
        </p:nvSpPr>
        <p:spPr bwMode="auto">
          <a:xfrm>
            <a:off x="6012160" y="1268760"/>
            <a:ext cx="2676525" cy="1720850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1" name="AutoShape 13" descr="ghg"/>
          <p:cNvSpPr>
            <a:spLocks noChangeArrowheads="1"/>
          </p:cNvSpPr>
          <p:nvPr/>
        </p:nvSpPr>
        <p:spPr bwMode="auto">
          <a:xfrm>
            <a:off x="395536" y="3068960"/>
            <a:ext cx="2676525" cy="1720850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2" name="AutoShape 14" descr="df"/>
          <p:cNvSpPr>
            <a:spLocks noChangeArrowheads="1"/>
          </p:cNvSpPr>
          <p:nvPr/>
        </p:nvSpPr>
        <p:spPr bwMode="auto">
          <a:xfrm>
            <a:off x="395536" y="126876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3" name="AutoShape 15" descr="gfg"/>
          <p:cNvSpPr>
            <a:spLocks noChangeArrowheads="1"/>
          </p:cNvSpPr>
          <p:nvPr/>
        </p:nvSpPr>
        <p:spPr bwMode="auto">
          <a:xfrm>
            <a:off x="3203848" y="126876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9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4" name="AutoShape 16" descr="layout main page"/>
          <p:cNvSpPr>
            <a:spLocks noChangeArrowheads="1"/>
          </p:cNvSpPr>
          <p:nvPr/>
        </p:nvSpPr>
        <p:spPr bwMode="auto">
          <a:xfrm>
            <a:off x="395536" y="4950097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10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5" name="AutoShape 17" descr="Picture 8"/>
          <p:cNvSpPr>
            <a:spLocks noChangeArrowheads="1"/>
          </p:cNvSpPr>
          <p:nvPr/>
        </p:nvSpPr>
        <p:spPr bwMode="auto">
          <a:xfrm>
            <a:off x="3275856" y="4941168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11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Web Designing  </a:t>
            </a:r>
            <a:r>
              <a:rPr lang="en-IN" b="1" smtClean="0"/>
              <a:t/>
            </a:r>
            <a:br>
              <a:rPr lang="en-IN" b="1" smtClean="0"/>
            </a:br>
            <a:endParaRPr lang="en-IN"/>
          </a:p>
        </p:txBody>
      </p:sp>
      <p:sp>
        <p:nvSpPr>
          <p:cNvPr id="3075" name="AutoShape 3" descr="Picture6"/>
          <p:cNvSpPr>
            <a:spLocks noChangeArrowheads="1"/>
          </p:cNvSpPr>
          <p:nvPr/>
        </p:nvSpPr>
        <p:spPr bwMode="auto">
          <a:xfrm>
            <a:off x="2987824" y="908720"/>
            <a:ext cx="2676525" cy="3312368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Picture12"/>
          <p:cNvSpPr>
            <a:spLocks noChangeArrowheads="1"/>
          </p:cNvSpPr>
          <p:nvPr/>
        </p:nvSpPr>
        <p:spPr bwMode="auto">
          <a:xfrm>
            <a:off x="3203848" y="2780928"/>
            <a:ext cx="2676525" cy="3096344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Picture8"/>
          <p:cNvSpPr>
            <a:spLocks noChangeArrowheads="1"/>
          </p:cNvSpPr>
          <p:nvPr/>
        </p:nvSpPr>
        <p:spPr bwMode="auto">
          <a:xfrm>
            <a:off x="179512" y="836712"/>
            <a:ext cx="2678113" cy="2880320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9" name="AutoShape 7" descr="Picture13"/>
          <p:cNvSpPr>
            <a:spLocks noChangeArrowheads="1"/>
          </p:cNvSpPr>
          <p:nvPr/>
        </p:nvSpPr>
        <p:spPr bwMode="auto">
          <a:xfrm>
            <a:off x="5868144" y="908720"/>
            <a:ext cx="2678113" cy="3240360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Picture15"/>
          <p:cNvSpPr>
            <a:spLocks noChangeArrowheads="1"/>
          </p:cNvSpPr>
          <p:nvPr/>
        </p:nvSpPr>
        <p:spPr bwMode="auto">
          <a:xfrm>
            <a:off x="395536" y="2996952"/>
            <a:ext cx="2678113" cy="2952328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4" name="AutoShape 2" descr="Picture11"/>
          <p:cNvSpPr>
            <a:spLocks noChangeArrowheads="1"/>
          </p:cNvSpPr>
          <p:nvPr/>
        </p:nvSpPr>
        <p:spPr bwMode="auto">
          <a:xfrm>
            <a:off x="3779912" y="3789040"/>
            <a:ext cx="2676525" cy="2808312"/>
          </a:xfrm>
          <a:prstGeom prst="roundRect">
            <a:avLst>
              <a:gd name="adj" fmla="val 4009"/>
            </a:avLst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7" name="AutoShape 5" descr="Picture10"/>
          <p:cNvSpPr>
            <a:spLocks noChangeArrowheads="1"/>
          </p:cNvSpPr>
          <p:nvPr/>
        </p:nvSpPr>
        <p:spPr bwMode="auto">
          <a:xfrm>
            <a:off x="6467475" y="2996952"/>
            <a:ext cx="2676525" cy="2952650"/>
          </a:xfrm>
          <a:prstGeom prst="roundRect">
            <a:avLst>
              <a:gd name="adj" fmla="val 4009"/>
            </a:avLst>
          </a:prstGeom>
          <a:blipFill dpi="0" rotWithShape="0">
            <a:blip r:embed="rId9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Statistics &amp; Publications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International Consultancy</a:t>
            </a:r>
          </a:p>
        </p:txBody>
      </p:sp>
      <p:pic>
        <p:nvPicPr>
          <p:cNvPr id="44035" name="Picture 3" descr="nepal_distric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3581400" cy="228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4" descr="maldi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76400"/>
            <a:ext cx="2308225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5029200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Arial" pitchFamily="34" charset="0"/>
                <a:cs typeface="Times New Roman" pitchFamily="18" charset="0"/>
              </a:rPr>
              <a:t>As ITU e-health expert</a:t>
            </a:r>
            <a:r>
              <a:rPr lang="en-US" b="0">
                <a:latin typeface="Arial" pitchFamily="34" charset="0"/>
              </a:rPr>
              <a:t> in Nepal (2006)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733800" y="5029200"/>
            <a:ext cx="525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Arial" pitchFamily="34" charset="0"/>
                <a:cs typeface="Times New Roman" pitchFamily="18" charset="0"/>
              </a:rPr>
              <a:t>As WHO e-health expert in Maldives (2007)&amp; North Korea</a:t>
            </a:r>
            <a:r>
              <a:rPr lang="en-US" b="0">
                <a:latin typeface="Arial" pitchFamily="34" charset="0"/>
              </a:rPr>
              <a:t> (2007,2008)</a:t>
            </a:r>
          </a:p>
        </p:txBody>
      </p:sp>
      <p:pic>
        <p:nvPicPr>
          <p:cNvPr id="44039" name="Picture 8" descr="G:\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1752600"/>
            <a:ext cx="27670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aldive\Maldive Photograph\photographs - Copy\DSCF1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37112"/>
            <a:ext cx="2880320" cy="2160240"/>
          </a:xfrm>
          <a:prstGeom prst="rect">
            <a:avLst/>
          </a:prstGeom>
          <a:noFill/>
        </p:spPr>
      </p:pic>
      <p:pic>
        <p:nvPicPr>
          <p:cNvPr id="5" name="Picture 2" descr="D:\Maldive\123\103_FUJI\DSCF3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352" y="4437112"/>
            <a:ext cx="2784309" cy="2160240"/>
          </a:xfrm>
          <a:prstGeom prst="rect">
            <a:avLst/>
          </a:prstGeom>
          <a:noFill/>
        </p:spPr>
      </p:pic>
      <p:pic>
        <p:nvPicPr>
          <p:cNvPr id="7" name="Picture 2" descr="D:\Maldive\Maldive Photograph\Maldieves\New Folder\DSCF1218.JPG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191672" y="4437112"/>
            <a:ext cx="2751088" cy="21602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3717032"/>
            <a:ext cx="9144000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smtClean="0">
                <a:solidFill>
                  <a:schemeClr val="tx1"/>
                </a:solidFill>
              </a:rPr>
              <a:t>World Bank - Maldive’s eHealth Network </a:t>
            </a:r>
          </a:p>
        </p:txBody>
      </p:sp>
      <p:pic>
        <p:nvPicPr>
          <p:cNvPr id="153602" name="Picture 2" descr="E:\googledrive\WHO1\DPRK Telemedice consultancy report\Appendix. VIII. Photographs of Field Visits\DSCF1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268760"/>
            <a:ext cx="2880320" cy="21602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404664"/>
            <a:ext cx="9144000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smtClean="0">
                <a:solidFill>
                  <a:schemeClr val="tx1"/>
                </a:solidFill>
              </a:rPr>
              <a:t>WHO – North Korea Telemedicine Network</a:t>
            </a:r>
          </a:p>
        </p:txBody>
      </p:sp>
      <p:pic>
        <p:nvPicPr>
          <p:cNvPr id="153603" name="Picture 3" descr="E:\googledrive\WHO1\DPRK Telemedice consultancy report\Appendix. VIII. Photographs of Field Visits\Evaluation of telemedicine system functioning at North Pyongan provincial hospital at Sinij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268760"/>
            <a:ext cx="2784310" cy="2160240"/>
          </a:xfrm>
          <a:prstGeom prst="rect">
            <a:avLst/>
          </a:prstGeom>
          <a:noFill/>
        </p:spPr>
      </p:pic>
      <p:pic>
        <p:nvPicPr>
          <p:cNvPr id="13" name="Picture 3" descr="N_Pyongan_c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268760"/>
            <a:ext cx="2880320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\\192.168.5.11\fullshared\Image_stock\2011\APAN- Feb\DSCF3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3275856" cy="2430270"/>
          </a:xfrm>
          <a:prstGeom prst="rect">
            <a:avLst/>
          </a:prstGeom>
          <a:noFill/>
        </p:spPr>
      </p:pic>
      <p:pic>
        <p:nvPicPr>
          <p:cNvPr id="5" name="Picture 4" descr="C:\Users\repu\Desktop\New Folder (5)\Using TEIN Network with Nepal &amp; Thialand in 201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753544"/>
            <a:ext cx="3275856" cy="1991883"/>
          </a:xfrm>
          <a:prstGeom prst="rect">
            <a:avLst/>
          </a:prstGeom>
          <a:noFill/>
        </p:spPr>
      </p:pic>
      <p:pic>
        <p:nvPicPr>
          <p:cNvPr id="6" name="Picture 2" descr="H:\New folder (2)\CANON DUMP 08 Nov 2013\IMG_3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97760"/>
            <a:ext cx="3275856" cy="21602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635896" y="1556792"/>
            <a:ext cx="5112568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Asia Pacific Advance Network </a:t>
            </a:r>
          </a:p>
          <a:p>
            <a:pPr algn="ctr"/>
            <a:r>
              <a:rPr lang="en-US" sz="2400" b="1" smtClean="0">
                <a:solidFill>
                  <a:schemeClr val="tx1"/>
                </a:solidFill>
              </a:rPr>
              <a:t>(APAN)</a:t>
            </a:r>
            <a:endParaRPr lang="en-IN" sz="2400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904" y="3429000"/>
            <a:ext cx="5112568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Trans-Eurasia Information Network (TEIN)</a:t>
            </a:r>
            <a:endParaRPr lang="en-IN" sz="24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3888" y="5373216"/>
            <a:ext cx="5112568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smtClean="0">
                <a:solidFill>
                  <a:schemeClr val="tx1"/>
                </a:solidFill>
              </a:rPr>
              <a:t>Deutsches Herzzentrum Berlin </a:t>
            </a:r>
            <a:br>
              <a:rPr lang="en-IN" sz="2400" b="1" smtClean="0">
                <a:solidFill>
                  <a:schemeClr val="tx1"/>
                </a:solidFill>
              </a:rPr>
            </a:br>
            <a:r>
              <a:rPr lang="en-IN" sz="2400" b="1" smtClean="0">
                <a:solidFill>
                  <a:schemeClr val="tx1"/>
                </a:solidFill>
              </a:rPr>
              <a:t>(DHZB)</a:t>
            </a:r>
            <a:endParaRPr lang="en-IN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E:\googledrive\International\Russia 2014\BRICS Telemedicine Experts Business Mee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4283968" cy="3096344"/>
          </a:xfrm>
          <a:prstGeom prst="rect">
            <a:avLst/>
          </a:prstGeom>
          <a:noFill/>
        </p:spPr>
      </p:pic>
      <p:pic>
        <p:nvPicPr>
          <p:cNvPr id="6" name="Picture 2" descr="C:\Users\oem\Desktop\asean photo - Copy\Myanmar\_MG_3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5"/>
            <a:ext cx="4640890" cy="309634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356992"/>
            <a:ext cx="4644008" cy="539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smtClean="0">
                <a:solidFill>
                  <a:schemeClr val="tx1"/>
                </a:solidFill>
              </a:rPr>
              <a:t>ASEAN  India eNetwork</a:t>
            </a:r>
            <a:endParaRPr lang="en-IN" sz="2000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32" y="3356992"/>
            <a:ext cx="4283968" cy="539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smtClean="0">
                <a:solidFill>
                  <a:schemeClr val="tx1"/>
                </a:solidFill>
              </a:rPr>
              <a:t>BRICS Expert Group Meeting</a:t>
            </a:r>
            <a:endParaRPr lang="en-IN" sz="2000" b="1">
              <a:solidFill>
                <a:schemeClr val="tx1"/>
              </a:solidFill>
            </a:endParaRPr>
          </a:p>
        </p:txBody>
      </p:sp>
      <p:pic>
        <p:nvPicPr>
          <p:cNvPr id="154628" name="Picture 4" descr="https://lh6.googleusercontent.com/D1di6VZ3wzrwIddEDuwl5mZnniAGE0KMR4vao8W1B3_taN0bQSOyso8DxhtEY2A_ZoUQAQ=w990-h5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789040"/>
            <a:ext cx="4644008" cy="280694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699792" y="6056287"/>
            <a:ext cx="4644008" cy="539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smtClean="0">
                <a:solidFill>
                  <a:schemeClr val="tx1"/>
                </a:solidFill>
              </a:rPr>
              <a:t>Central Asia eNetwork</a:t>
            </a:r>
            <a:endParaRPr lang="en-IN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49080"/>
            <a:ext cx="9144000" cy="1440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National </a:t>
            </a:r>
            <a:endParaRPr lang="en-IN"/>
          </a:p>
        </p:txBody>
      </p:sp>
      <p:pic>
        <p:nvPicPr>
          <p:cNvPr id="4" name="Picture 1" descr="C:\Users\oem\Desktop\PPT\untitled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32240" y="4813895"/>
            <a:ext cx="2164080" cy="1219200"/>
          </a:xfrm>
          <a:prstGeom prst="rect">
            <a:avLst/>
          </a:prstGeom>
          <a:noFill/>
        </p:spPr>
      </p:pic>
      <p:pic>
        <p:nvPicPr>
          <p:cNvPr id="5" name="Picture 3" descr="C:\Users\oem\Desktop\PPT\mohfw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4813895"/>
            <a:ext cx="3048000" cy="1495425"/>
          </a:xfrm>
          <a:prstGeom prst="rect">
            <a:avLst/>
          </a:prstGeom>
          <a:noFill/>
        </p:spPr>
      </p:pic>
      <p:pic>
        <p:nvPicPr>
          <p:cNvPr id="6" name="Picture 4" descr="C:\Users\oem\Desktop\PPT\MEA.bm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91880" y="5101927"/>
            <a:ext cx="2866103" cy="838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59832" y="3861048"/>
            <a:ext cx="352839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smtClean="0"/>
              <a:t>Govt. of India</a:t>
            </a:r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0" y="1556792"/>
            <a:ext cx="9144000" cy="1440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2771800" y="1268760"/>
            <a:ext cx="396044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smtClean="0"/>
              <a:t>State Governments</a:t>
            </a:r>
            <a:endParaRPr lang="en-IN" sz="2400"/>
          </a:p>
        </p:txBody>
      </p:sp>
      <p:sp>
        <p:nvSpPr>
          <p:cNvPr id="15362" name="AutoShape 2" descr="Image result for UP Govt.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364" name="AutoShape 4" descr="Image result for UP Govt.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366" name="AutoShape 6" descr="Image result for UP Govt.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367" name="Picture 7" descr="C:\Users\repu\Desktop\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9652" y="2118032"/>
            <a:ext cx="2064477" cy="1546365"/>
          </a:xfrm>
          <a:prstGeom prst="rect">
            <a:avLst/>
          </a:prstGeom>
          <a:noFill/>
        </p:spPr>
      </p:pic>
      <p:pic>
        <p:nvPicPr>
          <p:cNvPr id="16" name="Picture 15" descr="odhish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2060848"/>
            <a:ext cx="1653317" cy="1675557"/>
          </a:xfrm>
          <a:prstGeom prst="rect">
            <a:avLst/>
          </a:prstGeom>
        </p:spPr>
      </p:pic>
      <p:pic>
        <p:nvPicPr>
          <p:cNvPr id="17" name="Picture 16" descr="UTTARAKHAN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5657" y="2008213"/>
            <a:ext cx="2136099" cy="180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SAARC Telemedicine Network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528193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Picture 2" descr="I:\Photographs\Kab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3"/>
            <a:ext cx="3239065" cy="182416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I:\Photographs\kabul Plastic surg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556794"/>
            <a:ext cx="2936397" cy="18722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I:\Photographs\Nepal Nuclear Medic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501008"/>
            <a:ext cx="2952328" cy="196930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I:\Photographs\Nepal Rheumat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1009"/>
            <a:ext cx="3203848" cy="194421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\\192.168.5.11\fullshared\San\Pashtun Valley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933057"/>
            <a:ext cx="2843808" cy="189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repu\Desktop\Sandeep\Saarc New Photo\IMG_55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196752"/>
            <a:ext cx="2843808" cy="284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mtClean="0"/>
              <a:t>SGPGI Telemedicine Programme </a:t>
            </a:r>
            <a:br>
              <a:rPr lang="en-US" sz="3200" smtClean="0"/>
            </a:br>
            <a:r>
              <a:rPr lang="en-US" sz="3200" smtClean="0"/>
              <a:t>Management Committee</a:t>
            </a:r>
            <a:endParaRPr lang="en-IN" sz="32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IN" sz="24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379347"/>
              </p:ext>
            </p:extLst>
          </p:nvPr>
        </p:nvGraphicFramePr>
        <p:xfrm>
          <a:off x="1475656" y="2060848"/>
          <a:ext cx="6768752" cy="3975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051">
                <a:tc>
                  <a:txBody>
                    <a:bodyPr/>
                    <a:lstStyle/>
                    <a:p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Prof. Rakesh Kapoor</a:t>
                      </a:r>
                      <a:endParaRPr lang="en-IN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Director,  Chairman</a:t>
                      </a:r>
                      <a:endParaRPr lang="en-IN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51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Prof. S. K. Mishra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Dean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051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Prof.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Girish Gupta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Faculty In-charge, Research</a:t>
                      </a:r>
                      <a:endParaRPr lang="en-IN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051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Prof. Rakesh Agarwal 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IN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051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Prof. P. K. Pradhan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IN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71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Prof. S. K. Mishra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Member Secretary &amp; Nodal Officer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SAARC Telemedicine Network</a:t>
            </a:r>
          </a:p>
        </p:txBody>
      </p:sp>
      <p:pic>
        <p:nvPicPr>
          <p:cNvPr id="6147" name="Content Placeholder 4" descr="SAARC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3821"/>
          <a:stretch>
            <a:fillRect/>
          </a:stretch>
        </p:blipFill>
        <p:spPr>
          <a:xfrm>
            <a:off x="838200" y="1547813"/>
            <a:ext cx="7391400" cy="4776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SAARC Telemedicine Network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</a:t>
            </a:r>
            <a:r>
              <a:rPr lang="en-US" sz="2800" b="1" smtClean="0"/>
              <a:t>2008 onward)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304801" y="2514600"/>
          <a:ext cx="8534401" cy="2917655"/>
        </p:xfrm>
        <a:graphic>
          <a:graphicData uri="http://schemas.openxmlformats.org/drawingml/2006/table">
            <a:tbl>
              <a:tblPr/>
              <a:tblGrid>
                <a:gridCol w="194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54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Name of Hospital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Date of Activation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Total </a:t>
                      </a:r>
                      <a:r>
                        <a:rPr lang="en-US" sz="1600" b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Sessions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2009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2010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2011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2012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2013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2014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JDWNRH,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</a:rPr>
                        <a:t>Thimpu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, Bhutan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21 Oct 2008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</a:rPr>
                        <a:t>66</a:t>
                      </a:r>
                      <a:endParaRPr lang="en-US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25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19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</a:rPr>
                        <a:t>Indira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  Gandhi Children’s Hospital, Kabul, Afghanistan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17 August 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</a:rPr>
                        <a:t>184</a:t>
                      </a:r>
                      <a:endParaRPr lang="en-US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23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44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36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35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38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</a:rPr>
                        <a:t>Patan</a:t>
                      </a:r>
                      <a:r>
                        <a:rPr lang="en-US" sz="1800" dirty="0">
                          <a:latin typeface="Times New Roman"/>
                          <a:ea typeface="Times New Roman"/>
                        </a:rPr>
                        <a:t> Hospital, Nepal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 July 2010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71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800" b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32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15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14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PAN Africa Network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7" name="Picture 2" descr="\\192.168.5.11\pictures\2011\Pan Africa Project\Session\Radiology\26.02.11\DSC05422.JPG"/>
          <p:cNvPicPr>
            <a:picLocks noChangeAspect="1" noChangeArrowheads="1"/>
          </p:cNvPicPr>
          <p:nvPr/>
        </p:nvPicPr>
        <p:blipFill>
          <a:blip r:embed="rId3" cstate="print"/>
          <a:srcRect l="9677"/>
          <a:stretch>
            <a:fillRect/>
          </a:stretch>
        </p:blipFill>
        <p:spPr bwMode="auto">
          <a:xfrm>
            <a:off x="4876800" y="1196752"/>
            <a:ext cx="42672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\\192.168.5.11\fullshared\Image_stock\2012\TELEMEDICINE SESSIONS\PAN Africa\Endosurgery\31_May\IMG_7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1"/>
            <a:ext cx="4876800" cy="337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\\192.168.5.11\fullshared\Image_stock\2012\TELEMEDICINE SESSIONS\PAN Africa\Endosurgery\31_May\IMG_7108.JPG"/>
          <p:cNvPicPr>
            <a:picLocks noChangeAspect="1" noChangeArrowheads="1"/>
          </p:cNvPicPr>
          <p:nvPr/>
        </p:nvPicPr>
        <p:blipFill>
          <a:blip r:embed="rId5" cstate="print"/>
          <a:srcRect r="16495"/>
          <a:stretch>
            <a:fillRect/>
          </a:stretch>
        </p:blipFill>
        <p:spPr bwMode="auto">
          <a:xfrm>
            <a:off x="2915816" y="4293096"/>
            <a:ext cx="3741863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2"/>
                </a:solidFill>
              </a:rPr>
              <a:t>PAN Africa e-Network</a:t>
            </a:r>
          </a:p>
        </p:txBody>
      </p:sp>
      <p:pic>
        <p:nvPicPr>
          <p:cNvPr id="7171" name="Content Placeholder 4" descr="Medical Knowledge Management over NKN_SK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Africa </a:t>
            </a:r>
            <a:r>
              <a:rPr lang="en-US" dirty="0" err="1" smtClean="0"/>
              <a:t>eNetwork</a:t>
            </a:r>
            <a:r>
              <a:rPr lang="en-US" dirty="0" smtClean="0"/>
              <a:t>  (2011)</a:t>
            </a:r>
            <a:endParaRPr lang="en-IN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endParaRPr lang="en-US" smtClean="0"/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Started </a:t>
            </a:r>
            <a:r>
              <a:rPr lang="en-US" dirty="0" smtClean="0"/>
              <a:t>on Feb 2011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Connected with 47 African Countries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&gt; 258 Session </a:t>
            </a:r>
            <a:r>
              <a:rPr lang="en-US" dirty="0" smtClean="0"/>
              <a:t>delivered and archived in the datacenter of STBMI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(06+ 02) Session Per </a:t>
            </a:r>
            <a:r>
              <a:rPr lang="en-US" smtClean="0"/>
              <a:t>Month.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106 Faculty Members of 28 Departments participated in Pan Africa eNetwork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INR 12,71,460  Received so far and Distributed </a:t>
            </a:r>
            <a:br>
              <a:rPr lang="en-US" smtClean="0"/>
            </a:br>
            <a:r>
              <a:rPr lang="en-US" smtClean="0"/>
              <a:t>INR 10,16,100 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Statistics &amp; Publications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mtClean="0"/>
              <a:t>IITF Trade Fair 2014 </a:t>
            </a:r>
            <a:endParaRPr lang="en-IN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098" name="AutoShape 2" descr="l2014111458984"/>
          <p:cNvSpPr>
            <a:spLocks noChangeArrowheads="1"/>
          </p:cNvSpPr>
          <p:nvPr/>
        </p:nvSpPr>
        <p:spPr bwMode="auto">
          <a:xfrm>
            <a:off x="971600" y="1700808"/>
            <a:ext cx="3258988" cy="2297559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99" name="AutoShape 3" descr="GEDC1536"/>
          <p:cNvSpPr>
            <a:spLocks noChangeArrowheads="1"/>
          </p:cNvSpPr>
          <p:nvPr/>
        </p:nvSpPr>
        <p:spPr bwMode="auto">
          <a:xfrm>
            <a:off x="4644008" y="1628800"/>
            <a:ext cx="3258988" cy="2297559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00" name="AutoShape 4" descr="GEDC1601"/>
          <p:cNvSpPr>
            <a:spLocks noChangeArrowheads="1"/>
          </p:cNvSpPr>
          <p:nvPr/>
        </p:nvSpPr>
        <p:spPr bwMode="auto">
          <a:xfrm>
            <a:off x="971600" y="4149080"/>
            <a:ext cx="3258988" cy="2297558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01" name="AutoShape 5" descr="GEDC1803"/>
          <p:cNvSpPr>
            <a:spLocks noChangeArrowheads="1"/>
          </p:cNvSpPr>
          <p:nvPr/>
        </p:nvSpPr>
        <p:spPr bwMode="auto">
          <a:xfrm>
            <a:off x="4644008" y="4077072"/>
            <a:ext cx="3258988" cy="2297558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/>
              <a:t>North Eastern Regional Workshop for Sensitization and Awareness on NMCN at NEIGRIHMS, Shillong </a:t>
            </a:r>
            <a:br>
              <a:rPr lang="en-US" sz="2400" b="1" smtClean="0"/>
            </a:br>
            <a:r>
              <a:rPr lang="en-US" sz="2400" b="1" smtClean="0"/>
              <a:t>26-27 Sept 2014</a:t>
            </a:r>
            <a:r>
              <a:rPr lang="en-IN" sz="2400" b="1" smtClean="0"/>
              <a:t/>
            </a:r>
            <a:br>
              <a:rPr lang="en-IN" sz="2400" b="1" smtClean="0"/>
            </a:br>
            <a:endParaRPr lang="en-IN" sz="2400" b="1"/>
          </a:p>
        </p:txBody>
      </p:sp>
      <p:sp>
        <p:nvSpPr>
          <p:cNvPr id="5122" name="AutoShape 2" descr="dsc_1661"/>
          <p:cNvSpPr>
            <a:spLocks noChangeArrowheads="1"/>
          </p:cNvSpPr>
          <p:nvPr/>
        </p:nvSpPr>
        <p:spPr bwMode="auto">
          <a:xfrm>
            <a:off x="899592" y="1340768"/>
            <a:ext cx="3384376" cy="2376265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123" name="AutoShape 3" descr="dsc_1810"/>
          <p:cNvSpPr>
            <a:spLocks noChangeArrowheads="1"/>
          </p:cNvSpPr>
          <p:nvPr/>
        </p:nvSpPr>
        <p:spPr bwMode="auto">
          <a:xfrm>
            <a:off x="4788024" y="1268760"/>
            <a:ext cx="3384376" cy="2376264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124" name="AutoShape 4" descr="dsc_1671"/>
          <p:cNvSpPr>
            <a:spLocks noChangeArrowheads="1"/>
          </p:cNvSpPr>
          <p:nvPr/>
        </p:nvSpPr>
        <p:spPr bwMode="auto">
          <a:xfrm>
            <a:off x="4788024" y="3717032"/>
            <a:ext cx="3384376" cy="2376264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125" name="AutoShape 5" descr="dsc_1655"/>
          <p:cNvSpPr>
            <a:spLocks noChangeArrowheads="1"/>
          </p:cNvSpPr>
          <p:nvPr/>
        </p:nvSpPr>
        <p:spPr bwMode="auto">
          <a:xfrm>
            <a:off x="899592" y="3789040"/>
            <a:ext cx="3384376" cy="2376265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/>
              <a:t>West Bengal orientation meet on NMCN project Awareness  </a:t>
            </a:r>
            <a:br>
              <a:rPr lang="en-US" sz="2400" b="1" smtClean="0"/>
            </a:br>
            <a:r>
              <a:rPr lang="en-US" sz="2400" b="1" smtClean="0"/>
              <a:t>23</a:t>
            </a:r>
            <a:r>
              <a:rPr lang="en-US" sz="2400" b="1" baseline="30000" smtClean="0"/>
              <a:t>rd</a:t>
            </a:r>
            <a:r>
              <a:rPr lang="en-US" sz="2400" b="1" smtClean="0"/>
              <a:t> - 25</a:t>
            </a:r>
            <a:r>
              <a:rPr lang="en-US" sz="2400" b="1" baseline="30000" smtClean="0"/>
              <a:t>th</a:t>
            </a:r>
            <a:r>
              <a:rPr lang="en-US" sz="2400" b="1" smtClean="0"/>
              <a:t> June 2014</a:t>
            </a:r>
            <a:r>
              <a:rPr lang="en-IN" sz="2400" b="1" smtClean="0"/>
              <a:t/>
            </a:r>
            <a:br>
              <a:rPr lang="en-IN" sz="2400" b="1" smtClean="0"/>
            </a:br>
            <a:endParaRPr lang="en-IN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146" name="AutoShape 2" descr="20140623_160903"/>
          <p:cNvSpPr>
            <a:spLocks noChangeArrowheads="1"/>
          </p:cNvSpPr>
          <p:nvPr/>
        </p:nvSpPr>
        <p:spPr bwMode="auto">
          <a:xfrm>
            <a:off x="683568" y="1124744"/>
            <a:ext cx="3816424" cy="2376265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147" name="AutoShape 3" descr="20140623_160850"/>
          <p:cNvSpPr>
            <a:spLocks noChangeArrowheads="1"/>
          </p:cNvSpPr>
          <p:nvPr/>
        </p:nvSpPr>
        <p:spPr bwMode="auto">
          <a:xfrm>
            <a:off x="4860032" y="1268760"/>
            <a:ext cx="3816424" cy="2376265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148" name="AutoShape 4" descr="20140623_105621"/>
          <p:cNvSpPr>
            <a:spLocks noChangeArrowheads="1"/>
          </p:cNvSpPr>
          <p:nvPr/>
        </p:nvSpPr>
        <p:spPr bwMode="auto">
          <a:xfrm>
            <a:off x="4860032" y="3717032"/>
            <a:ext cx="3816424" cy="2376264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149" name="AutoShape 5" descr="20140625_113535"/>
          <p:cNvSpPr>
            <a:spLocks noChangeArrowheads="1"/>
          </p:cNvSpPr>
          <p:nvPr/>
        </p:nvSpPr>
        <p:spPr bwMode="auto">
          <a:xfrm>
            <a:off x="683568" y="3573016"/>
            <a:ext cx="3816424" cy="2376265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mtClean="0"/>
              <a:t>National Workshop at NRC for creation of awareness on NMCN project</a:t>
            </a:r>
            <a:r>
              <a:rPr lang="en-IN" sz="2800" b="1" smtClean="0"/>
              <a:t/>
            </a:r>
            <a:br>
              <a:rPr lang="en-IN" sz="2800" b="1" smtClean="0"/>
            </a:br>
            <a:endParaRPr lang="en-IN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AutoShape 6" descr="cannon dump 694"/>
          <p:cNvSpPr>
            <a:spLocks noChangeArrowheads="1"/>
          </p:cNvSpPr>
          <p:nvPr/>
        </p:nvSpPr>
        <p:spPr bwMode="auto">
          <a:xfrm>
            <a:off x="395536" y="3789040"/>
            <a:ext cx="2678112" cy="1719263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7" descr="cannon dump 712"/>
          <p:cNvSpPr>
            <a:spLocks noChangeArrowheads="1"/>
          </p:cNvSpPr>
          <p:nvPr/>
        </p:nvSpPr>
        <p:spPr bwMode="auto">
          <a:xfrm>
            <a:off x="3203848" y="3789040"/>
            <a:ext cx="2676525" cy="1719263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8" descr="cannon dump 765"/>
          <p:cNvSpPr>
            <a:spLocks noChangeArrowheads="1"/>
          </p:cNvSpPr>
          <p:nvPr/>
        </p:nvSpPr>
        <p:spPr bwMode="auto">
          <a:xfrm>
            <a:off x="5940152" y="1988840"/>
            <a:ext cx="2676525" cy="1719262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9" descr="cannon dump 780"/>
          <p:cNvSpPr>
            <a:spLocks noChangeArrowheads="1"/>
          </p:cNvSpPr>
          <p:nvPr/>
        </p:nvSpPr>
        <p:spPr bwMode="auto">
          <a:xfrm>
            <a:off x="5940152" y="3789040"/>
            <a:ext cx="2678113" cy="1719262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10" descr="IMG_1674"/>
          <p:cNvSpPr>
            <a:spLocks noChangeArrowheads="1"/>
          </p:cNvSpPr>
          <p:nvPr/>
        </p:nvSpPr>
        <p:spPr bwMode="auto">
          <a:xfrm>
            <a:off x="3131840" y="1988840"/>
            <a:ext cx="2676525" cy="1719262"/>
          </a:xfrm>
          <a:prstGeom prst="roundRect">
            <a:avLst>
              <a:gd name="adj" fmla="val 4009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194" name="AutoShape 2" descr="cannon dump 676"/>
          <p:cNvSpPr>
            <a:spLocks noChangeArrowheads="1"/>
          </p:cNvSpPr>
          <p:nvPr/>
        </p:nvSpPr>
        <p:spPr bwMode="auto">
          <a:xfrm>
            <a:off x="395536" y="1916832"/>
            <a:ext cx="2676525" cy="1719262"/>
          </a:xfrm>
          <a:prstGeom prst="roundRect">
            <a:avLst>
              <a:gd name="adj" fmla="val 4009"/>
            </a:avLst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924944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Historical Development</a:t>
            </a:r>
            <a:endParaRPr lang="en-IN" sz="4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smtClean="0"/>
              <a:t/>
            </a:r>
            <a:br>
              <a:rPr lang="en-US" sz="3100" b="1" smtClean="0"/>
            </a:br>
            <a:r>
              <a:rPr lang="en-US" sz="3100" b="1" smtClean="0"/>
              <a:t>Regional Workshop at NRC-cum-RRC East for Sensitization &amp; Awareness on NMCN project 2014</a:t>
            </a:r>
            <a:r>
              <a:rPr lang="en-IN" b="1" smtClean="0"/>
              <a:t/>
            </a:r>
            <a:br>
              <a:rPr lang="en-IN" b="1" smtClean="0"/>
            </a:br>
            <a:endParaRPr lang="en-IN"/>
          </a:p>
        </p:txBody>
      </p:sp>
      <p:sp>
        <p:nvSpPr>
          <p:cNvPr id="7170" name="AutoShape 2" descr="DSC01273"/>
          <p:cNvSpPr>
            <a:spLocks noChangeArrowheads="1"/>
          </p:cNvSpPr>
          <p:nvPr/>
        </p:nvSpPr>
        <p:spPr bwMode="auto">
          <a:xfrm>
            <a:off x="4644008" y="1842763"/>
            <a:ext cx="3528392" cy="2234309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171" name="AutoShape 3" descr="IMG_0449"/>
          <p:cNvSpPr>
            <a:spLocks noChangeArrowheads="1"/>
          </p:cNvSpPr>
          <p:nvPr/>
        </p:nvSpPr>
        <p:spPr bwMode="auto">
          <a:xfrm>
            <a:off x="1043608" y="4147019"/>
            <a:ext cx="3528392" cy="2234309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172" name="AutoShape 4" descr="IMG_0456"/>
          <p:cNvSpPr>
            <a:spLocks noChangeArrowheads="1"/>
          </p:cNvSpPr>
          <p:nvPr/>
        </p:nvSpPr>
        <p:spPr bwMode="auto">
          <a:xfrm>
            <a:off x="4644008" y="4147019"/>
            <a:ext cx="3528392" cy="2232248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173" name="AutoShape 5" descr="1"/>
          <p:cNvSpPr>
            <a:spLocks noChangeArrowheads="1"/>
          </p:cNvSpPr>
          <p:nvPr/>
        </p:nvSpPr>
        <p:spPr bwMode="auto">
          <a:xfrm>
            <a:off x="1043608" y="1844824"/>
            <a:ext cx="3528392" cy="2234309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Statistics &amp; Publications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eGovernance</a:t>
            </a:r>
            <a:br>
              <a:rPr lang="en-US" smtClean="0"/>
            </a:br>
            <a:r>
              <a:rPr lang="en-US" smtClean="0"/>
              <a:t> UP CPMT Counselling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290" name="AutoShape 2" descr="Picture22"/>
          <p:cNvSpPr>
            <a:spLocks noChangeArrowheads="1"/>
          </p:cNvSpPr>
          <p:nvPr/>
        </p:nvSpPr>
        <p:spPr bwMode="auto">
          <a:xfrm>
            <a:off x="1043608" y="1628800"/>
            <a:ext cx="3330996" cy="2304256"/>
          </a:xfrm>
          <a:prstGeom prst="roundRect">
            <a:avLst>
              <a:gd name="adj" fmla="val 4009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291" name="AutoShape 3" descr="Picture23"/>
          <p:cNvSpPr>
            <a:spLocks noChangeArrowheads="1"/>
          </p:cNvSpPr>
          <p:nvPr/>
        </p:nvSpPr>
        <p:spPr bwMode="auto">
          <a:xfrm>
            <a:off x="4572000" y="1628800"/>
            <a:ext cx="3330996" cy="2304256"/>
          </a:xfrm>
          <a:prstGeom prst="roundRect">
            <a:avLst>
              <a:gd name="adj" fmla="val 4009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292" name="AutoShape 4" descr="Picture29"/>
          <p:cNvSpPr>
            <a:spLocks noChangeArrowheads="1"/>
          </p:cNvSpPr>
          <p:nvPr/>
        </p:nvSpPr>
        <p:spPr bwMode="auto">
          <a:xfrm>
            <a:off x="1043608" y="4005064"/>
            <a:ext cx="3330996" cy="2304256"/>
          </a:xfrm>
          <a:prstGeom prst="roundRect">
            <a:avLst>
              <a:gd name="adj" fmla="val 4009"/>
            </a:avLst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293" name="AutoShape 5" descr="Picture28"/>
          <p:cNvSpPr>
            <a:spLocks noChangeArrowheads="1"/>
          </p:cNvSpPr>
          <p:nvPr/>
        </p:nvSpPr>
        <p:spPr bwMode="auto">
          <a:xfrm>
            <a:off x="4572000" y="4005064"/>
            <a:ext cx="3330996" cy="2304256"/>
          </a:xfrm>
          <a:prstGeom prst="roundRect">
            <a:avLst>
              <a:gd name="adj" fmla="val 4009"/>
            </a:avLst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smtClean="0">
                <a:solidFill>
                  <a:schemeClr val="tx2"/>
                </a:solidFill>
              </a:rPr>
              <a:t>E-governance (UP </a:t>
            </a:r>
            <a:r>
              <a:rPr lang="en-US" b="1" dirty="0" smtClean="0">
                <a:solidFill>
                  <a:schemeClr val="tx2"/>
                </a:solidFill>
              </a:rPr>
              <a:t>CPMT Counseling) </a:t>
            </a:r>
            <a:endParaRPr lang="en-US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</p:nvPr>
        </p:nvGraphicFramePr>
        <p:xfrm>
          <a:off x="214282" y="1465089"/>
          <a:ext cx="8643997" cy="4855167"/>
        </p:xfrm>
        <a:graphic>
          <a:graphicData uri="http://schemas.openxmlformats.org/drawingml/2006/table">
            <a:tbl>
              <a:tblPr/>
              <a:tblGrid>
                <a:gridCol w="785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80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46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First Phase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Second Phase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Third Phase</a:t>
                      </a:r>
                      <a:endParaRPr lang="en-US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Fourth Phase</a:t>
                      </a:r>
                      <a:endParaRPr lang="en-US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Days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Hours of Video conferencing in </a:t>
                      </a:r>
                      <a:b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Multi Point Conferencing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Calibri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-28 July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(16)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05- 13 Sept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(08)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17 to 18 Nov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(02)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r>
                        <a:rPr lang="en-US" sz="1600" b="0" baseline="0" dirty="0" smtClean="0">
                          <a:latin typeface="Calibri"/>
                          <a:ea typeface="Calibri"/>
                          <a:cs typeface="Times New Roman"/>
                        </a:rPr>
                        <a:t> Days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260 Hrs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16 -24 July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(08)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en-US" sz="1600" b="0" dirty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18 Sept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(13)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  21 Days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210 Hrs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4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16 - 24 July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(08)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– 26  &amp; 30 Sept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– 25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Oct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(2)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20 Days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200 Hrs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ea typeface="Calibri"/>
                          <a:cs typeface="Times New Roman"/>
                        </a:rPr>
                        <a:t>2014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2-7 Aug (</a:t>
                      </a:r>
                      <a:r>
                        <a:rPr lang="en-US" sz="1600" b="0" smtClean="0">
                          <a:latin typeface="+mn-lt"/>
                          <a:ea typeface="Calibri"/>
                          <a:cs typeface="Times New Roman"/>
                        </a:rPr>
                        <a:t>06)</a:t>
                      </a:r>
                      <a:endParaRPr lang="en-US" sz="16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12-14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Times New Roman"/>
                        </a:rPr>
                        <a:t> Aug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600" b="0" baseline="0" smtClean="0">
                          <a:latin typeface="+mn-lt"/>
                          <a:ea typeface="Calibri"/>
                          <a:cs typeface="Times New Roman"/>
                        </a:rPr>
                        <a:t>03)</a:t>
                      </a:r>
                      <a:endParaRPr lang="en-US" sz="16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8-17 Sept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        (</a:t>
                      </a:r>
                      <a:r>
                        <a:rPr lang="en-US" sz="1600" b="0" smtClean="0">
                          <a:latin typeface="+mn-lt"/>
                          <a:ea typeface="Calibri"/>
                          <a:cs typeface="Times New Roman"/>
                        </a:rPr>
                        <a:t>09)</a:t>
                      </a:r>
                      <a:endParaRPr lang="en-US" sz="16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Times New Roman"/>
                        </a:rPr>
                        <a:t>-29 Oct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latin typeface="+mn-lt"/>
                          <a:ea typeface="Calibri"/>
                          <a:cs typeface="Times New Roman"/>
                        </a:rPr>
                        <a:t>(03)</a:t>
                      </a:r>
                      <a:endParaRPr lang="en-US" sz="16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21 Days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210 Hrs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8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/>
                          <a:ea typeface="Calibri"/>
                          <a:cs typeface="Times New Roman"/>
                        </a:rPr>
                        <a:t>870 Hrs</a:t>
                      </a:r>
                      <a:endParaRPr lang="en-US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980728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Activities</a:t>
            </a:r>
            <a:endParaRPr lang="en-IN" sz="48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492896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Research &amp; Development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Education &amp; Training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Consultancy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Organisational Activities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eGoverance </a:t>
            </a:r>
          </a:p>
          <a:p>
            <a:pPr marL="539750" indent="-539750">
              <a:buFont typeface="Arial" pitchFamily="34" charset="0"/>
              <a:buChar char="•"/>
            </a:pPr>
            <a:r>
              <a:rPr lang="en-US" sz="2800" smtClean="0">
                <a:solidFill>
                  <a:srgbClr val="C00000"/>
                </a:solidFill>
              </a:rPr>
              <a:t>Usage Statistics &amp; Academic Output</a:t>
            </a:r>
          </a:p>
          <a:p>
            <a:pPr marL="539750" indent="-539750">
              <a:buFont typeface="Arial" pitchFamily="34" charset="0"/>
              <a:buChar char="•"/>
            </a:pPr>
            <a:endParaRPr lang="en-IN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Usage Statistics (1999 </a:t>
            </a:r>
            <a:r>
              <a:rPr lang="en-US" b="1" smtClean="0"/>
              <a:t>~ 2014)</a:t>
            </a:r>
            <a:endParaRPr lang="en-US" b="1" dirty="0" smtClean="0"/>
          </a:p>
        </p:txBody>
      </p:sp>
      <p:graphicFrame>
        <p:nvGraphicFramePr>
          <p:cNvPr id="4" name="Chart 3"/>
          <p:cNvGraphicFramePr/>
          <p:nvPr/>
        </p:nvGraphicFramePr>
        <p:xfrm>
          <a:off x="539552" y="1268760"/>
          <a:ext cx="820891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5856" y="1988840"/>
          <a:ext cx="52082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Sessions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Tele-Education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1862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Tele-</a:t>
                      </a:r>
                      <a:r>
                        <a:rPr lang="en-US" dirty="0" err="1" smtClean="0"/>
                        <a:t>Followup</a:t>
                      </a:r>
                      <a:r>
                        <a:rPr lang="en-US" dirty="0" smtClean="0"/>
                        <a:t> &amp; Consultation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333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CME Transmission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156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Publications</a:t>
            </a:r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99176" cy="413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9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28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Publications</a:t>
                      </a:r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Nos.</a:t>
                      </a:r>
                      <a:r>
                        <a:rPr lang="en-US" baseline="0" smtClean="0"/>
                        <a:t> </a:t>
                      </a:r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Book Chapter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07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Peer</a:t>
                      </a:r>
                      <a:r>
                        <a:rPr lang="en-US" sz="2400" baseline="0" smtClean="0"/>
                        <a:t> Review Journal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19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Proceeding Publications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29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Invited Lectures (International)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38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Invited Lectures</a:t>
                      </a:r>
                      <a:r>
                        <a:rPr lang="en-US" sz="2400" baseline="0" smtClean="0"/>
                        <a:t> (National)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55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Scientific Paper (International</a:t>
                      </a:r>
                      <a:r>
                        <a:rPr lang="en-US" sz="2400" baseline="0" smtClean="0"/>
                        <a:t> Conferences)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26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Scientific Paper (International)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26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228">
                <a:tc>
                  <a:txBody>
                    <a:bodyPr/>
                    <a:lstStyle/>
                    <a:p>
                      <a:r>
                        <a:rPr lang="en-US" sz="2400" smtClean="0"/>
                        <a:t>Scientific Paper (National)</a:t>
                      </a:r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106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924944"/>
            <a:ext cx="6372200" cy="11430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smtClean="0">
                <a:solidFill>
                  <a:schemeClr val="bg1"/>
                </a:solidFill>
              </a:rPr>
              <a:t>Way Ahead</a:t>
            </a:r>
            <a:endParaRPr lang="en-IN" sz="4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/>
              <a:t>Access to health care for all by Networking Medical Colleges with Public health institutions in phase wise manner– DH, CHC, PHCs, mhealth units</a:t>
            </a:r>
            <a:endParaRPr lang="en-IN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smtClean="0"/>
              <a:t>NMCN would ride over NKN : High speed optic fiber backbone</a:t>
            </a:r>
          </a:p>
          <a:p>
            <a:pPr algn="just"/>
            <a:r>
              <a:rPr lang="en-US" smtClean="0"/>
              <a:t>Utilization of NKN bandwidth at three different locations in Medical Colleges – Lecture Theatre, Hospital &amp; Library </a:t>
            </a:r>
          </a:p>
          <a:p>
            <a:pPr algn="just"/>
            <a:r>
              <a:rPr lang="en-US" smtClean="0"/>
              <a:t>Integration of NKN with Campus WiFi/ LAN/ WAN and NOFN / NGN (3G/4G/Wi Max)/Satellite (National Telemedicine GRID)</a:t>
            </a:r>
          </a:p>
          <a:p>
            <a:pPr algn="just"/>
            <a:r>
              <a:rPr lang="en-US" smtClean="0"/>
              <a:t>First Phase of NMCN- Each Medical College to connect with two DH which in turn connect 10 PHC/CHCs/mhealth units depending on availability of network, technical manpower</a:t>
            </a:r>
            <a:endParaRPr lang="en-IN" smtClean="0"/>
          </a:p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/>
              <a:t>National Medical College Network</a:t>
            </a:r>
            <a:endParaRPr lang="en-IN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43939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4128" y="1988840"/>
            <a:ext cx="3240360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01 </a:t>
            </a:r>
            <a:r>
              <a:rPr lang="en-US" sz="2000" b="1" dirty="0" smtClean="0">
                <a:solidFill>
                  <a:srgbClr val="FFFF00"/>
                </a:solidFill>
              </a:rPr>
              <a:t>National Resource Center</a:t>
            </a:r>
            <a:endParaRPr lang="en-IN" sz="20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717032"/>
            <a:ext cx="3240360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07</a:t>
            </a:r>
            <a:r>
              <a:rPr lang="en-US" sz="2000" b="1" dirty="0" smtClean="0">
                <a:solidFill>
                  <a:srgbClr val="FFFF00"/>
                </a:solidFill>
              </a:rPr>
              <a:t> Regional Resource Center</a:t>
            </a:r>
            <a:endParaRPr lang="en-IN" sz="2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19872" y="5157192"/>
            <a:ext cx="3240360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35</a:t>
            </a:r>
            <a:r>
              <a:rPr lang="en-US" sz="2000" b="1" dirty="0" smtClean="0">
                <a:solidFill>
                  <a:srgbClr val="FFFF00"/>
                </a:solidFill>
              </a:rPr>
              <a:t> Medical Colleges</a:t>
            </a:r>
            <a:endParaRPr lang="en-IN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24744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Scalable , Hierarchal, Secured IPv6 compatible Network Riding over NKN</a:t>
            </a:r>
            <a:endParaRPr lang="en-IN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2400" b="1" dirty="0" smtClean="0"/>
              <a:t>Historical Development </a:t>
            </a:r>
            <a:r>
              <a:rPr lang="en-US" sz="2400" b="1" smtClean="0"/>
              <a:t>of </a:t>
            </a:r>
            <a:br>
              <a:rPr lang="en-US" sz="2400" b="1" smtClean="0"/>
            </a:br>
            <a:r>
              <a:rPr lang="en-US" sz="2400" b="1" smtClean="0"/>
              <a:t>SGPGI Telemedicine Programme  </a:t>
            </a:r>
            <a:endParaRPr lang="en-IN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596842" y="2069306"/>
            <a:ext cx="1339552" cy="43532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Telemedicine Facility in Operation Theatre Complex</a:t>
            </a:r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endParaRPr lang="en-US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572000" y="1916832"/>
            <a:ext cx="1339552" cy="4458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endParaRPr lang="en-US" sz="1100" dirty="0" smtClean="0"/>
          </a:p>
          <a:p>
            <a:pPr algn="ctr"/>
            <a:endParaRPr lang="en-US" sz="1050" b="1" dirty="0" smtClean="0"/>
          </a:p>
          <a:p>
            <a:pPr algn="ctr"/>
            <a:r>
              <a:rPr lang="en-US" sz="1050" b="1" dirty="0" smtClean="0"/>
              <a:t>Four </a:t>
            </a:r>
            <a:r>
              <a:rPr lang="en-US" sz="1050" b="1" dirty="0" smtClean="0"/>
              <a:t>Story Building of School of Telemedicine &amp; Biomedical Informatics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(National Resource Centre)</a:t>
            </a:r>
          </a:p>
          <a:p>
            <a:pPr algn="ctr"/>
            <a:r>
              <a:rPr lang="en-US" sz="900" dirty="0" err="1" smtClean="0">
                <a:solidFill>
                  <a:srgbClr val="002060"/>
                </a:solidFill>
                <a:latin typeface="Arial Rounded MT Bold" pitchFamily="34" charset="0"/>
              </a:rPr>
              <a:t>DeitY</a:t>
            </a:r>
            <a:r>
              <a:rPr lang="en-US" sz="900" dirty="0" smtClean="0">
                <a:solidFill>
                  <a:srgbClr val="002060"/>
                </a:solidFill>
                <a:latin typeface="Arial Rounded MT Bold" pitchFamily="34" charset="0"/>
              </a:rPr>
              <a:t>, MCIT, </a:t>
            </a:r>
            <a:r>
              <a:rPr lang="en-US" sz="900" dirty="0" err="1" smtClean="0">
                <a:solidFill>
                  <a:srgbClr val="002060"/>
                </a:solidFill>
                <a:latin typeface="Arial Rounded MT Bold" pitchFamily="34" charset="0"/>
              </a:rPr>
              <a:t>GoI</a:t>
            </a:r>
            <a:r>
              <a:rPr lang="en-US" sz="900" dirty="0" smtClean="0">
                <a:solidFill>
                  <a:srgbClr val="002060"/>
                </a:solidFill>
                <a:latin typeface="Arial Rounded MT Bold" pitchFamily="34" charset="0"/>
              </a:rPr>
              <a:t> (2007-2011)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1100" b="1" dirty="0" smtClean="0">
                <a:solidFill>
                  <a:srgbClr val="C00000"/>
                </a:solidFill>
              </a:rPr>
              <a:t>SAARC Telemedicine Network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99477" y="2021904"/>
            <a:ext cx="1339552" cy="4353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1200" b="1" dirty="0" smtClean="0"/>
              <a:t>First </a:t>
            </a:r>
            <a:r>
              <a:rPr lang="en-US" sz="1200" b="1" dirty="0" smtClean="0"/>
              <a:t>two floor of School of Telemedicine &amp; Biomedical Informatics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ICMR Project Phase I for Biomedical Informatics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0408" y="2069474"/>
            <a:ext cx="1339552" cy="43532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Office of </a:t>
            </a:r>
            <a:r>
              <a:rPr lang="en-US" sz="1400" b="1" dirty="0" err="1" smtClean="0"/>
              <a:t>HoD</a:t>
            </a:r>
            <a:r>
              <a:rPr lang="en-US" sz="1400" b="1" dirty="0" smtClean="0"/>
              <a:t>, Dept. of Endocrine Surgery</a:t>
            </a:r>
          </a:p>
          <a:p>
            <a:pPr algn="ctr"/>
            <a:endParaRPr lang="en-US" sz="1600" b="1" dirty="0" smtClean="0"/>
          </a:p>
          <a:p>
            <a:pPr algn="ctr"/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0408" y="5269875"/>
            <a:ext cx="1326157" cy="100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oem\Desktop\New Folder\200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99477" y="2602633"/>
            <a:ext cx="1339552" cy="106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C:\Users\oem\Desktop\New Folder\2006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2602633"/>
            <a:ext cx="1339552" cy="106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Users\oem\Desktop\DSC0499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96843" y="3923731"/>
            <a:ext cx="1339552" cy="100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596842" y="5632276"/>
            <a:ext cx="128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First  Research Grant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26882" y="1778643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744039" y="1790379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65197" y="1778643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737720" y="1770605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6073189" y="1969368"/>
            <a:ext cx="1360196" cy="43532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r>
              <a:rPr lang="en-US" sz="1400" b="1" dirty="0" smtClean="0"/>
              <a:t>mHealth4U Portable Tool </a:t>
            </a:r>
          </a:p>
          <a:p>
            <a:pPr algn="ctr"/>
            <a:endParaRPr lang="en-US" b="1" dirty="0"/>
          </a:p>
        </p:txBody>
      </p:sp>
      <p:pic>
        <p:nvPicPr>
          <p:cNvPr id="23" name="Picture 1" descr="\\192.168.5.11\fullshared\photographs\Telemedicine\projects\M-health\M-health Tool\DSC00316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354" y="2676740"/>
            <a:ext cx="1352031" cy="103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6" descr="\\192.168.5.11\fullshared\photographs\Backpack\DSC003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9034" y="4766459"/>
            <a:ext cx="1364351" cy="10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6253314" y="1830881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7577138" y="1998199"/>
            <a:ext cx="1345704" cy="43741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UP Medical College Network</a:t>
            </a:r>
          </a:p>
          <a:p>
            <a:pPr algn="ctr"/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 Allahabad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 Meerut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 Kanpur</a:t>
            </a:r>
          </a:p>
          <a:p>
            <a:pPr algn="ctr"/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7745934" y="1822960"/>
            <a:ext cx="1008112" cy="58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6" grpId="0"/>
      <p:bldP spid="21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repu\Desktop\New folder (2)\mapscorrected\state_and_union_territories_map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862560"/>
            <a:ext cx="5102636" cy="5806800"/>
          </a:xfrm>
          <a:prstGeom prst="rect">
            <a:avLst/>
          </a:prstGeom>
          <a:noFill/>
        </p:spPr>
      </p:pic>
      <p:pic>
        <p:nvPicPr>
          <p:cNvPr id="8" name="Picture 7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872208"/>
            <a:ext cx="186051" cy="332234"/>
          </a:xfrm>
          <a:prstGeom prst="rect">
            <a:avLst/>
          </a:prstGeom>
        </p:spPr>
      </p:pic>
      <p:pic>
        <p:nvPicPr>
          <p:cNvPr id="10" name="Picture 9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736304"/>
            <a:ext cx="186051" cy="332234"/>
          </a:xfrm>
          <a:prstGeom prst="rect">
            <a:avLst/>
          </a:prstGeom>
        </p:spPr>
      </p:pic>
      <p:pic>
        <p:nvPicPr>
          <p:cNvPr id="11" name="Picture 10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5400600"/>
            <a:ext cx="186051" cy="332234"/>
          </a:xfrm>
          <a:prstGeom prst="rect">
            <a:avLst/>
          </a:prstGeom>
        </p:spPr>
      </p:pic>
      <p:pic>
        <p:nvPicPr>
          <p:cNvPr id="12" name="Picture 11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032448"/>
            <a:ext cx="186051" cy="332234"/>
          </a:xfrm>
          <a:prstGeom prst="rect">
            <a:avLst/>
          </a:prstGeom>
        </p:spPr>
      </p:pic>
      <p:pic>
        <p:nvPicPr>
          <p:cNvPr id="13" name="Picture 12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520280"/>
            <a:ext cx="186051" cy="332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07904" y="1872208"/>
            <a:ext cx="1249445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PGI Chandigarh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2592288"/>
            <a:ext cx="1355628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AIIMS New Delhi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9912" y="5688632"/>
            <a:ext cx="1575175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JIPMER, </a:t>
            </a:r>
            <a:r>
              <a:rPr lang="en-US" sz="1300" dirty="0" err="1" smtClean="0">
                <a:solidFill>
                  <a:schemeClr val="bg1"/>
                </a:solidFill>
              </a:rPr>
              <a:t>Puducherry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4320480"/>
            <a:ext cx="2139625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KEM HOSPITAL, Maharashtra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5431" y="2808312"/>
            <a:ext cx="1592103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NEIGRIMHS, </a:t>
            </a:r>
            <a:r>
              <a:rPr lang="en-US" sz="1300" dirty="0" err="1" smtClean="0">
                <a:solidFill>
                  <a:schemeClr val="bg1"/>
                </a:solidFill>
              </a:rPr>
              <a:t>Shillong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NRC </a:t>
            </a:r>
            <a:r>
              <a:rPr lang="en-US" sz="3600" b="1" smtClean="0">
                <a:solidFill>
                  <a:schemeClr val="bg1"/>
                </a:solidFill>
              </a:rPr>
              <a:t>&amp; RRC</a:t>
            </a:r>
          </a:p>
        </p:txBody>
      </p:sp>
      <p:pic>
        <p:nvPicPr>
          <p:cNvPr id="21" name="Picture 20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112568"/>
            <a:ext cx="186051" cy="3322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90370" y="5112568"/>
            <a:ext cx="56451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RRC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0370" y="5616624"/>
            <a:ext cx="586956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NRC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cube1_e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736304"/>
            <a:ext cx="190500" cy="190500"/>
          </a:xfrm>
          <a:prstGeom prst="rect">
            <a:avLst/>
          </a:prstGeom>
        </p:spPr>
      </p:pic>
      <p:pic>
        <p:nvPicPr>
          <p:cNvPr id="25" name="Picture 24" descr="acube1_e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1820" y="5714156"/>
            <a:ext cx="190500" cy="190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76640" y="2488259"/>
            <a:ext cx="2013500" cy="292388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STBMI, SGPGIMS, Lucknow</a:t>
            </a:r>
            <a:endParaRPr lang="en-IN" sz="1300" dirty="0">
              <a:solidFill>
                <a:schemeClr val="bg1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70</a:t>
            </a:fld>
            <a:endParaRPr lang="en-IN"/>
          </a:p>
        </p:txBody>
      </p:sp>
      <p:pic>
        <p:nvPicPr>
          <p:cNvPr id="28" name="Picture 27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8392" y="5616624"/>
            <a:ext cx="186051" cy="3322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8027" y="5524041"/>
            <a:ext cx="2079095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solidFill>
                  <a:schemeClr val="bg1"/>
                </a:solidFill>
              </a:rPr>
              <a:t>Trivendrum</a:t>
            </a:r>
            <a:r>
              <a:rPr lang="en-US" sz="1300" dirty="0" smtClean="0">
                <a:solidFill>
                  <a:schemeClr val="bg1"/>
                </a:solidFill>
              </a:rPr>
              <a:t> Medical College</a:t>
            </a:r>
          </a:p>
        </p:txBody>
      </p:sp>
      <p:pic>
        <p:nvPicPr>
          <p:cNvPr id="31" name="Picture 30" descr="bouncing_ball_e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7716" y="2931691"/>
            <a:ext cx="186051" cy="3322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177716" y="3219723"/>
            <a:ext cx="787395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IMS BHU</a:t>
            </a:r>
            <a:endParaRPr lang="en-IN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repu\Desktop\New folder (2)\mapscorrected\REG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5102636" cy="580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476672"/>
            <a:ext cx="244827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PGI Chandigarh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980728"/>
            <a:ext cx="2448272" cy="34163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Jammu &amp; Kashmir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Punjab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Chandigarh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Haryana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Himachal Pradesh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71</a:t>
            </a:fld>
            <a:endParaRPr lang="en-IN"/>
          </a:p>
        </p:txBody>
      </p:sp>
      <p:sp>
        <p:nvSpPr>
          <p:cNvPr id="8" name="Freeform 7"/>
          <p:cNvSpPr/>
          <p:nvPr/>
        </p:nvSpPr>
        <p:spPr>
          <a:xfrm>
            <a:off x="1675571" y="576611"/>
            <a:ext cx="1220029" cy="1747489"/>
          </a:xfrm>
          <a:custGeom>
            <a:avLst/>
            <a:gdLst>
              <a:gd name="connsiteX0" fmla="*/ 153229 w 1220029"/>
              <a:gd name="connsiteY0" fmla="*/ 1347439 h 1747489"/>
              <a:gd name="connsiteX1" fmla="*/ 229429 w 1220029"/>
              <a:gd name="connsiteY1" fmla="*/ 1252189 h 1747489"/>
              <a:gd name="connsiteX2" fmla="*/ 248479 w 1220029"/>
              <a:gd name="connsiteY2" fmla="*/ 1195039 h 1747489"/>
              <a:gd name="connsiteX3" fmla="*/ 286579 w 1220029"/>
              <a:gd name="connsiteY3" fmla="*/ 1137889 h 1747489"/>
              <a:gd name="connsiteX4" fmla="*/ 305629 w 1220029"/>
              <a:gd name="connsiteY4" fmla="*/ 1080739 h 1747489"/>
              <a:gd name="connsiteX5" fmla="*/ 362779 w 1220029"/>
              <a:gd name="connsiteY5" fmla="*/ 966439 h 1747489"/>
              <a:gd name="connsiteX6" fmla="*/ 248479 w 1220029"/>
              <a:gd name="connsiteY6" fmla="*/ 909289 h 1747489"/>
              <a:gd name="connsiteX7" fmla="*/ 172279 w 1220029"/>
              <a:gd name="connsiteY7" fmla="*/ 737839 h 1747489"/>
              <a:gd name="connsiteX8" fmla="*/ 115129 w 1220029"/>
              <a:gd name="connsiteY8" fmla="*/ 718789 h 1747489"/>
              <a:gd name="connsiteX9" fmla="*/ 96079 w 1220029"/>
              <a:gd name="connsiteY9" fmla="*/ 604489 h 1747489"/>
              <a:gd name="connsiteX10" fmla="*/ 96079 w 1220029"/>
              <a:gd name="connsiteY10" fmla="*/ 471139 h 1747489"/>
              <a:gd name="connsiteX11" fmla="*/ 153229 w 1220029"/>
              <a:gd name="connsiteY11" fmla="*/ 452089 h 1747489"/>
              <a:gd name="connsiteX12" fmla="*/ 134179 w 1220029"/>
              <a:gd name="connsiteY12" fmla="*/ 337789 h 1747489"/>
              <a:gd name="connsiteX13" fmla="*/ 77029 w 1220029"/>
              <a:gd name="connsiteY13" fmla="*/ 318739 h 1747489"/>
              <a:gd name="connsiteX14" fmla="*/ 57979 w 1220029"/>
              <a:gd name="connsiteY14" fmla="*/ 261589 h 1747489"/>
              <a:gd name="connsiteX15" fmla="*/ 829 w 1220029"/>
              <a:gd name="connsiteY15" fmla="*/ 223489 h 1747489"/>
              <a:gd name="connsiteX16" fmla="*/ 19879 w 1220029"/>
              <a:gd name="connsiteY16" fmla="*/ 147289 h 1747489"/>
              <a:gd name="connsiteX17" fmla="*/ 134179 w 1220029"/>
              <a:gd name="connsiteY17" fmla="*/ 109189 h 1747489"/>
              <a:gd name="connsiteX18" fmla="*/ 248479 w 1220029"/>
              <a:gd name="connsiteY18" fmla="*/ 52039 h 1747489"/>
              <a:gd name="connsiteX19" fmla="*/ 305629 w 1220029"/>
              <a:gd name="connsiteY19" fmla="*/ 13939 h 1747489"/>
              <a:gd name="connsiteX20" fmla="*/ 362779 w 1220029"/>
              <a:gd name="connsiteY20" fmla="*/ 32989 h 1747489"/>
              <a:gd name="connsiteX21" fmla="*/ 477079 w 1220029"/>
              <a:gd name="connsiteY21" fmla="*/ 90139 h 1747489"/>
              <a:gd name="connsiteX22" fmla="*/ 534229 w 1220029"/>
              <a:gd name="connsiteY22" fmla="*/ 128239 h 1747489"/>
              <a:gd name="connsiteX23" fmla="*/ 572329 w 1220029"/>
              <a:gd name="connsiteY23" fmla="*/ 185389 h 1747489"/>
              <a:gd name="connsiteX24" fmla="*/ 629479 w 1220029"/>
              <a:gd name="connsiteY24" fmla="*/ 204439 h 1747489"/>
              <a:gd name="connsiteX25" fmla="*/ 686629 w 1220029"/>
              <a:gd name="connsiteY25" fmla="*/ 242539 h 1747489"/>
              <a:gd name="connsiteX26" fmla="*/ 705679 w 1220029"/>
              <a:gd name="connsiteY26" fmla="*/ 299689 h 1747489"/>
              <a:gd name="connsiteX27" fmla="*/ 819979 w 1220029"/>
              <a:gd name="connsiteY27" fmla="*/ 337789 h 1747489"/>
              <a:gd name="connsiteX28" fmla="*/ 896179 w 1220029"/>
              <a:gd name="connsiteY28" fmla="*/ 318739 h 1747489"/>
              <a:gd name="connsiteX29" fmla="*/ 1010479 w 1220029"/>
              <a:gd name="connsiteY29" fmla="*/ 280639 h 1747489"/>
              <a:gd name="connsiteX30" fmla="*/ 1124779 w 1220029"/>
              <a:gd name="connsiteY30" fmla="*/ 299689 h 1747489"/>
              <a:gd name="connsiteX31" fmla="*/ 1162879 w 1220029"/>
              <a:gd name="connsiteY31" fmla="*/ 356839 h 1747489"/>
              <a:gd name="connsiteX32" fmla="*/ 1220029 w 1220029"/>
              <a:gd name="connsiteY32" fmla="*/ 394939 h 1747489"/>
              <a:gd name="connsiteX33" fmla="*/ 1162879 w 1220029"/>
              <a:gd name="connsiteY33" fmla="*/ 509239 h 1747489"/>
              <a:gd name="connsiteX34" fmla="*/ 1105729 w 1220029"/>
              <a:gd name="connsiteY34" fmla="*/ 528289 h 1747489"/>
              <a:gd name="connsiteX35" fmla="*/ 1086679 w 1220029"/>
              <a:gd name="connsiteY35" fmla="*/ 585439 h 1747489"/>
              <a:gd name="connsiteX36" fmla="*/ 1048579 w 1220029"/>
              <a:gd name="connsiteY36" fmla="*/ 642589 h 1747489"/>
              <a:gd name="connsiteX37" fmla="*/ 1010479 w 1220029"/>
              <a:gd name="connsiteY37" fmla="*/ 756889 h 1747489"/>
              <a:gd name="connsiteX38" fmla="*/ 1067629 w 1220029"/>
              <a:gd name="connsiteY38" fmla="*/ 871189 h 1747489"/>
              <a:gd name="connsiteX39" fmla="*/ 1010479 w 1220029"/>
              <a:gd name="connsiteY39" fmla="*/ 890239 h 1747489"/>
              <a:gd name="connsiteX40" fmla="*/ 953329 w 1220029"/>
              <a:gd name="connsiteY40" fmla="*/ 928339 h 1747489"/>
              <a:gd name="connsiteX41" fmla="*/ 877129 w 1220029"/>
              <a:gd name="connsiteY41" fmla="*/ 1042639 h 1747489"/>
              <a:gd name="connsiteX42" fmla="*/ 819979 w 1220029"/>
              <a:gd name="connsiteY42" fmla="*/ 1061689 h 1747489"/>
              <a:gd name="connsiteX43" fmla="*/ 762829 w 1220029"/>
              <a:gd name="connsiteY43" fmla="*/ 1175989 h 1747489"/>
              <a:gd name="connsiteX44" fmla="*/ 724729 w 1220029"/>
              <a:gd name="connsiteY44" fmla="*/ 1233139 h 1747489"/>
              <a:gd name="connsiteX45" fmla="*/ 686629 w 1220029"/>
              <a:gd name="connsiteY45" fmla="*/ 1347439 h 1747489"/>
              <a:gd name="connsiteX46" fmla="*/ 667579 w 1220029"/>
              <a:gd name="connsiteY46" fmla="*/ 1442689 h 1747489"/>
              <a:gd name="connsiteX47" fmla="*/ 629479 w 1220029"/>
              <a:gd name="connsiteY47" fmla="*/ 1556989 h 1747489"/>
              <a:gd name="connsiteX48" fmla="*/ 648529 w 1220029"/>
              <a:gd name="connsiteY48" fmla="*/ 1728439 h 1747489"/>
              <a:gd name="connsiteX49" fmla="*/ 591379 w 1220029"/>
              <a:gd name="connsiteY49" fmla="*/ 1747489 h 1747489"/>
              <a:gd name="connsiteX50" fmla="*/ 515179 w 1220029"/>
              <a:gd name="connsiteY50" fmla="*/ 1728439 h 1747489"/>
              <a:gd name="connsiteX51" fmla="*/ 400879 w 1220029"/>
              <a:gd name="connsiteY51" fmla="*/ 1690339 h 1747489"/>
              <a:gd name="connsiteX52" fmla="*/ 267529 w 1220029"/>
              <a:gd name="connsiteY52" fmla="*/ 1537939 h 1747489"/>
              <a:gd name="connsiteX53" fmla="*/ 172279 w 1220029"/>
              <a:gd name="connsiteY53" fmla="*/ 1385539 h 1747489"/>
              <a:gd name="connsiteX54" fmla="*/ 153229 w 1220029"/>
              <a:gd name="connsiteY54" fmla="*/ 1347439 h 174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20029" h="1747489">
                <a:moveTo>
                  <a:pt x="153229" y="1347439"/>
                </a:moveTo>
                <a:cubicBezTo>
                  <a:pt x="201112" y="1203791"/>
                  <a:pt x="130952" y="1375286"/>
                  <a:pt x="229429" y="1252189"/>
                </a:cubicBezTo>
                <a:cubicBezTo>
                  <a:pt x="241973" y="1236509"/>
                  <a:pt x="239499" y="1213000"/>
                  <a:pt x="248479" y="1195039"/>
                </a:cubicBezTo>
                <a:cubicBezTo>
                  <a:pt x="258718" y="1174561"/>
                  <a:pt x="276340" y="1158367"/>
                  <a:pt x="286579" y="1137889"/>
                </a:cubicBezTo>
                <a:cubicBezTo>
                  <a:pt x="295559" y="1119928"/>
                  <a:pt x="296649" y="1098700"/>
                  <a:pt x="305629" y="1080739"/>
                </a:cubicBezTo>
                <a:cubicBezTo>
                  <a:pt x="379487" y="933023"/>
                  <a:pt x="314896" y="1110087"/>
                  <a:pt x="362779" y="966439"/>
                </a:cubicBezTo>
                <a:cubicBezTo>
                  <a:pt x="331640" y="956059"/>
                  <a:pt x="267915" y="940387"/>
                  <a:pt x="248479" y="909289"/>
                </a:cubicBezTo>
                <a:cubicBezTo>
                  <a:pt x="216464" y="858065"/>
                  <a:pt x="225060" y="780064"/>
                  <a:pt x="172279" y="737839"/>
                </a:cubicBezTo>
                <a:cubicBezTo>
                  <a:pt x="156599" y="725295"/>
                  <a:pt x="134179" y="725139"/>
                  <a:pt x="115129" y="718789"/>
                </a:cubicBezTo>
                <a:cubicBezTo>
                  <a:pt x="108779" y="680689"/>
                  <a:pt x="104458" y="642195"/>
                  <a:pt x="96079" y="604489"/>
                </a:cubicBezTo>
                <a:cubicBezTo>
                  <a:pt x="84653" y="553073"/>
                  <a:pt x="51423" y="526959"/>
                  <a:pt x="96079" y="471139"/>
                </a:cubicBezTo>
                <a:cubicBezTo>
                  <a:pt x="108623" y="455459"/>
                  <a:pt x="134179" y="458439"/>
                  <a:pt x="153229" y="452089"/>
                </a:cubicBezTo>
                <a:cubicBezTo>
                  <a:pt x="146879" y="413989"/>
                  <a:pt x="153343" y="371325"/>
                  <a:pt x="134179" y="337789"/>
                </a:cubicBezTo>
                <a:cubicBezTo>
                  <a:pt x="124216" y="320354"/>
                  <a:pt x="91228" y="332938"/>
                  <a:pt x="77029" y="318739"/>
                </a:cubicBezTo>
                <a:cubicBezTo>
                  <a:pt x="62830" y="304540"/>
                  <a:pt x="70523" y="277269"/>
                  <a:pt x="57979" y="261589"/>
                </a:cubicBezTo>
                <a:cubicBezTo>
                  <a:pt x="43676" y="243711"/>
                  <a:pt x="19879" y="236189"/>
                  <a:pt x="829" y="223489"/>
                </a:cubicBezTo>
                <a:cubicBezTo>
                  <a:pt x="7179" y="198089"/>
                  <a:pt x="0" y="164328"/>
                  <a:pt x="19879" y="147289"/>
                </a:cubicBezTo>
                <a:cubicBezTo>
                  <a:pt x="50371" y="121153"/>
                  <a:pt x="134179" y="109189"/>
                  <a:pt x="134179" y="109189"/>
                </a:cubicBezTo>
                <a:cubicBezTo>
                  <a:pt x="297963" y="0"/>
                  <a:pt x="90738" y="130909"/>
                  <a:pt x="248479" y="52039"/>
                </a:cubicBezTo>
                <a:cubicBezTo>
                  <a:pt x="268957" y="41800"/>
                  <a:pt x="286579" y="26639"/>
                  <a:pt x="305629" y="13939"/>
                </a:cubicBezTo>
                <a:cubicBezTo>
                  <a:pt x="324679" y="20289"/>
                  <a:pt x="344818" y="24009"/>
                  <a:pt x="362779" y="32989"/>
                </a:cubicBezTo>
                <a:cubicBezTo>
                  <a:pt x="510495" y="106847"/>
                  <a:pt x="333431" y="42256"/>
                  <a:pt x="477079" y="90139"/>
                </a:cubicBezTo>
                <a:cubicBezTo>
                  <a:pt x="496129" y="102839"/>
                  <a:pt x="518040" y="112050"/>
                  <a:pt x="534229" y="128239"/>
                </a:cubicBezTo>
                <a:cubicBezTo>
                  <a:pt x="550418" y="144428"/>
                  <a:pt x="554451" y="171086"/>
                  <a:pt x="572329" y="185389"/>
                </a:cubicBezTo>
                <a:cubicBezTo>
                  <a:pt x="588009" y="197933"/>
                  <a:pt x="610429" y="198089"/>
                  <a:pt x="629479" y="204439"/>
                </a:cubicBezTo>
                <a:cubicBezTo>
                  <a:pt x="648529" y="217139"/>
                  <a:pt x="672326" y="224661"/>
                  <a:pt x="686629" y="242539"/>
                </a:cubicBezTo>
                <a:cubicBezTo>
                  <a:pt x="699173" y="258219"/>
                  <a:pt x="689339" y="288017"/>
                  <a:pt x="705679" y="299689"/>
                </a:cubicBezTo>
                <a:cubicBezTo>
                  <a:pt x="738359" y="323032"/>
                  <a:pt x="819979" y="337789"/>
                  <a:pt x="819979" y="337789"/>
                </a:cubicBezTo>
                <a:cubicBezTo>
                  <a:pt x="845379" y="331439"/>
                  <a:pt x="871101" y="326262"/>
                  <a:pt x="896179" y="318739"/>
                </a:cubicBezTo>
                <a:cubicBezTo>
                  <a:pt x="934646" y="307199"/>
                  <a:pt x="1010479" y="280639"/>
                  <a:pt x="1010479" y="280639"/>
                </a:cubicBezTo>
                <a:cubicBezTo>
                  <a:pt x="1048579" y="286989"/>
                  <a:pt x="1090231" y="282415"/>
                  <a:pt x="1124779" y="299689"/>
                </a:cubicBezTo>
                <a:cubicBezTo>
                  <a:pt x="1145257" y="309928"/>
                  <a:pt x="1146690" y="340650"/>
                  <a:pt x="1162879" y="356839"/>
                </a:cubicBezTo>
                <a:cubicBezTo>
                  <a:pt x="1179068" y="373028"/>
                  <a:pt x="1200979" y="382239"/>
                  <a:pt x="1220029" y="394939"/>
                </a:cubicBezTo>
                <a:cubicBezTo>
                  <a:pt x="1207480" y="432587"/>
                  <a:pt x="1196451" y="482382"/>
                  <a:pt x="1162879" y="509239"/>
                </a:cubicBezTo>
                <a:cubicBezTo>
                  <a:pt x="1147199" y="521783"/>
                  <a:pt x="1124779" y="521939"/>
                  <a:pt x="1105729" y="528289"/>
                </a:cubicBezTo>
                <a:cubicBezTo>
                  <a:pt x="1099379" y="547339"/>
                  <a:pt x="1095659" y="567478"/>
                  <a:pt x="1086679" y="585439"/>
                </a:cubicBezTo>
                <a:cubicBezTo>
                  <a:pt x="1076440" y="605917"/>
                  <a:pt x="1057878" y="621667"/>
                  <a:pt x="1048579" y="642589"/>
                </a:cubicBezTo>
                <a:cubicBezTo>
                  <a:pt x="1032268" y="679289"/>
                  <a:pt x="1010479" y="756889"/>
                  <a:pt x="1010479" y="756889"/>
                </a:cubicBezTo>
                <a:cubicBezTo>
                  <a:pt x="1016896" y="766514"/>
                  <a:pt x="1078896" y="848655"/>
                  <a:pt x="1067629" y="871189"/>
                </a:cubicBezTo>
                <a:cubicBezTo>
                  <a:pt x="1058649" y="889150"/>
                  <a:pt x="1029529" y="883889"/>
                  <a:pt x="1010479" y="890239"/>
                </a:cubicBezTo>
                <a:cubicBezTo>
                  <a:pt x="991429" y="902939"/>
                  <a:pt x="968406" y="911109"/>
                  <a:pt x="953329" y="928339"/>
                </a:cubicBezTo>
                <a:cubicBezTo>
                  <a:pt x="923176" y="962800"/>
                  <a:pt x="920570" y="1028159"/>
                  <a:pt x="877129" y="1042639"/>
                </a:cubicBezTo>
                <a:lnTo>
                  <a:pt x="819979" y="1061689"/>
                </a:lnTo>
                <a:cubicBezTo>
                  <a:pt x="710790" y="1225473"/>
                  <a:pt x="841699" y="1018248"/>
                  <a:pt x="762829" y="1175989"/>
                </a:cubicBezTo>
                <a:cubicBezTo>
                  <a:pt x="752590" y="1196467"/>
                  <a:pt x="734028" y="1212217"/>
                  <a:pt x="724729" y="1233139"/>
                </a:cubicBezTo>
                <a:cubicBezTo>
                  <a:pt x="708418" y="1269839"/>
                  <a:pt x="699329" y="1309339"/>
                  <a:pt x="686629" y="1347439"/>
                </a:cubicBezTo>
                <a:cubicBezTo>
                  <a:pt x="676390" y="1378156"/>
                  <a:pt x="676098" y="1411451"/>
                  <a:pt x="667579" y="1442689"/>
                </a:cubicBezTo>
                <a:cubicBezTo>
                  <a:pt x="657012" y="1481435"/>
                  <a:pt x="629479" y="1556989"/>
                  <a:pt x="629479" y="1556989"/>
                </a:cubicBezTo>
                <a:cubicBezTo>
                  <a:pt x="642179" y="1595089"/>
                  <a:pt x="696154" y="1680814"/>
                  <a:pt x="648529" y="1728439"/>
                </a:cubicBezTo>
                <a:cubicBezTo>
                  <a:pt x="634330" y="1742638"/>
                  <a:pt x="610429" y="1741139"/>
                  <a:pt x="591379" y="1747489"/>
                </a:cubicBezTo>
                <a:cubicBezTo>
                  <a:pt x="565979" y="1741139"/>
                  <a:pt x="540257" y="1735962"/>
                  <a:pt x="515179" y="1728439"/>
                </a:cubicBezTo>
                <a:cubicBezTo>
                  <a:pt x="476712" y="1716899"/>
                  <a:pt x="400879" y="1690339"/>
                  <a:pt x="400879" y="1690339"/>
                </a:cubicBezTo>
                <a:cubicBezTo>
                  <a:pt x="311979" y="1556989"/>
                  <a:pt x="362779" y="1601439"/>
                  <a:pt x="267529" y="1537939"/>
                </a:cubicBezTo>
                <a:cubicBezTo>
                  <a:pt x="222189" y="1401919"/>
                  <a:pt x="262845" y="1445916"/>
                  <a:pt x="172279" y="1385539"/>
                </a:cubicBezTo>
                <a:lnTo>
                  <a:pt x="153229" y="1347439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repu\Desktop\New folder (2)\mapscorrected\REGION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516" y="332656"/>
            <a:ext cx="5102636" cy="580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476672"/>
            <a:ext cx="244827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AIIMS, New Delhi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980728"/>
            <a:ext cx="2448272" cy="378565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UTs of Uttarakhand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Delhi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Madhya Pradesh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Chhattisgarh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Rajasthan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53295" y="1484784"/>
            <a:ext cx="2482601" cy="2505855"/>
          </a:xfrm>
          <a:custGeom>
            <a:avLst/>
            <a:gdLst>
              <a:gd name="connsiteX0" fmla="*/ 1993692 w 2482601"/>
              <a:gd name="connsiteY0" fmla="*/ 2503357 h 2505855"/>
              <a:gd name="connsiteX1" fmla="*/ 2023672 w 2482601"/>
              <a:gd name="connsiteY1" fmla="*/ 2458387 h 2505855"/>
              <a:gd name="connsiteX2" fmla="*/ 2083633 w 2482601"/>
              <a:gd name="connsiteY2" fmla="*/ 2323475 h 2505855"/>
              <a:gd name="connsiteX3" fmla="*/ 2128604 w 2482601"/>
              <a:gd name="connsiteY3" fmla="*/ 2293495 h 2505855"/>
              <a:gd name="connsiteX4" fmla="*/ 2158584 w 2482601"/>
              <a:gd name="connsiteY4" fmla="*/ 2263514 h 2505855"/>
              <a:gd name="connsiteX5" fmla="*/ 2143594 w 2482601"/>
              <a:gd name="connsiteY5" fmla="*/ 2188564 h 2505855"/>
              <a:gd name="connsiteX6" fmla="*/ 2113613 w 2482601"/>
              <a:gd name="connsiteY6" fmla="*/ 2158583 h 2505855"/>
              <a:gd name="connsiteX7" fmla="*/ 2158584 w 2482601"/>
              <a:gd name="connsiteY7" fmla="*/ 2053652 h 2505855"/>
              <a:gd name="connsiteX8" fmla="*/ 2188564 w 2482601"/>
              <a:gd name="connsiteY8" fmla="*/ 2008682 h 2505855"/>
              <a:gd name="connsiteX9" fmla="*/ 2248525 w 2482601"/>
              <a:gd name="connsiteY9" fmla="*/ 1888760 h 2505855"/>
              <a:gd name="connsiteX10" fmla="*/ 2308486 w 2482601"/>
              <a:gd name="connsiteY10" fmla="*/ 1813810 h 2505855"/>
              <a:gd name="connsiteX11" fmla="*/ 2353456 w 2482601"/>
              <a:gd name="connsiteY11" fmla="*/ 1723869 h 2505855"/>
              <a:gd name="connsiteX12" fmla="*/ 2398427 w 2482601"/>
              <a:gd name="connsiteY12" fmla="*/ 1708878 h 2505855"/>
              <a:gd name="connsiteX13" fmla="*/ 2443397 w 2482601"/>
              <a:gd name="connsiteY13" fmla="*/ 1678898 h 2505855"/>
              <a:gd name="connsiteX14" fmla="*/ 2458387 w 2482601"/>
              <a:gd name="connsiteY14" fmla="*/ 1514006 h 2505855"/>
              <a:gd name="connsiteX15" fmla="*/ 2443397 w 2482601"/>
              <a:gd name="connsiteY15" fmla="*/ 1469036 h 2505855"/>
              <a:gd name="connsiteX16" fmla="*/ 2398427 w 2482601"/>
              <a:gd name="connsiteY16" fmla="*/ 1454046 h 2505855"/>
              <a:gd name="connsiteX17" fmla="*/ 2383436 w 2482601"/>
              <a:gd name="connsiteY17" fmla="*/ 1409075 h 2505855"/>
              <a:gd name="connsiteX18" fmla="*/ 2338466 w 2482601"/>
              <a:gd name="connsiteY18" fmla="*/ 1394085 h 2505855"/>
              <a:gd name="connsiteX19" fmla="*/ 2188564 w 2482601"/>
              <a:gd name="connsiteY19" fmla="*/ 1349114 h 2505855"/>
              <a:gd name="connsiteX20" fmla="*/ 2173574 w 2482601"/>
              <a:gd name="connsiteY20" fmla="*/ 1304144 h 2505855"/>
              <a:gd name="connsiteX21" fmla="*/ 2053653 w 2482601"/>
              <a:gd name="connsiteY21" fmla="*/ 1244183 h 2505855"/>
              <a:gd name="connsiteX22" fmla="*/ 2038663 w 2482601"/>
              <a:gd name="connsiteY22" fmla="*/ 1199213 h 2505855"/>
              <a:gd name="connsiteX23" fmla="*/ 1948722 w 2482601"/>
              <a:gd name="connsiteY23" fmla="*/ 1169233 h 2505855"/>
              <a:gd name="connsiteX24" fmla="*/ 1603948 w 2482601"/>
              <a:gd name="connsiteY24" fmla="*/ 1139252 h 2505855"/>
              <a:gd name="connsiteX25" fmla="*/ 1573967 w 2482601"/>
              <a:gd name="connsiteY25" fmla="*/ 1229193 h 2505855"/>
              <a:gd name="connsiteX26" fmla="*/ 1558977 w 2482601"/>
              <a:gd name="connsiteY26" fmla="*/ 1274164 h 2505855"/>
              <a:gd name="connsiteX27" fmla="*/ 1514007 w 2482601"/>
              <a:gd name="connsiteY27" fmla="*/ 1289154 h 2505855"/>
              <a:gd name="connsiteX28" fmla="*/ 1499017 w 2482601"/>
              <a:gd name="connsiteY28" fmla="*/ 1109272 h 2505855"/>
              <a:gd name="connsiteX29" fmla="*/ 1528997 w 2482601"/>
              <a:gd name="connsiteY29" fmla="*/ 1064301 h 2505855"/>
              <a:gd name="connsiteX30" fmla="*/ 1558977 w 2482601"/>
              <a:gd name="connsiteY30" fmla="*/ 974360 h 2505855"/>
              <a:gd name="connsiteX31" fmla="*/ 1543987 w 2482601"/>
              <a:gd name="connsiteY31" fmla="*/ 929390 h 2505855"/>
              <a:gd name="connsiteX32" fmla="*/ 1499017 w 2482601"/>
              <a:gd name="connsiteY32" fmla="*/ 899410 h 2505855"/>
              <a:gd name="connsiteX33" fmla="*/ 1469036 w 2482601"/>
              <a:gd name="connsiteY33" fmla="*/ 869429 h 2505855"/>
              <a:gd name="connsiteX34" fmla="*/ 1394086 w 2482601"/>
              <a:gd name="connsiteY34" fmla="*/ 809469 h 2505855"/>
              <a:gd name="connsiteX35" fmla="*/ 1349115 w 2482601"/>
              <a:gd name="connsiteY35" fmla="*/ 734518 h 2505855"/>
              <a:gd name="connsiteX36" fmla="*/ 1289154 w 2482601"/>
              <a:gd name="connsiteY36" fmla="*/ 674557 h 2505855"/>
              <a:gd name="connsiteX37" fmla="*/ 1319135 w 2482601"/>
              <a:gd name="connsiteY37" fmla="*/ 644577 h 2505855"/>
              <a:gd name="connsiteX38" fmla="*/ 1349115 w 2482601"/>
              <a:gd name="connsiteY38" fmla="*/ 554636 h 2505855"/>
              <a:gd name="connsiteX39" fmla="*/ 1394086 w 2482601"/>
              <a:gd name="connsiteY39" fmla="*/ 404734 h 2505855"/>
              <a:gd name="connsiteX40" fmla="*/ 1439056 w 2482601"/>
              <a:gd name="connsiteY40" fmla="*/ 389744 h 2505855"/>
              <a:gd name="connsiteX41" fmla="*/ 1588958 w 2482601"/>
              <a:gd name="connsiteY41" fmla="*/ 404734 h 2505855"/>
              <a:gd name="connsiteX42" fmla="*/ 1648918 w 2482601"/>
              <a:gd name="connsiteY42" fmla="*/ 434714 h 2505855"/>
              <a:gd name="connsiteX43" fmla="*/ 1693889 w 2482601"/>
              <a:gd name="connsiteY43" fmla="*/ 449705 h 2505855"/>
              <a:gd name="connsiteX44" fmla="*/ 1708879 w 2482601"/>
              <a:gd name="connsiteY44" fmla="*/ 494675 h 2505855"/>
              <a:gd name="connsiteX45" fmla="*/ 1798820 w 2482601"/>
              <a:gd name="connsiteY45" fmla="*/ 494675 h 2505855"/>
              <a:gd name="connsiteX46" fmla="*/ 1828800 w 2482601"/>
              <a:gd name="connsiteY46" fmla="*/ 449705 h 2505855"/>
              <a:gd name="connsiteX47" fmla="*/ 1873771 w 2482601"/>
              <a:gd name="connsiteY47" fmla="*/ 374754 h 2505855"/>
              <a:gd name="connsiteX48" fmla="*/ 1918741 w 2482601"/>
              <a:gd name="connsiteY48" fmla="*/ 359764 h 2505855"/>
              <a:gd name="connsiteX49" fmla="*/ 1933731 w 2482601"/>
              <a:gd name="connsiteY49" fmla="*/ 314793 h 2505855"/>
              <a:gd name="connsiteX50" fmla="*/ 1918741 w 2482601"/>
              <a:gd name="connsiteY50" fmla="*/ 224852 h 2505855"/>
              <a:gd name="connsiteX51" fmla="*/ 1783830 w 2482601"/>
              <a:gd name="connsiteY51" fmla="*/ 119921 h 2505855"/>
              <a:gd name="connsiteX52" fmla="*/ 1708879 w 2482601"/>
              <a:gd name="connsiteY52" fmla="*/ 74951 h 2505855"/>
              <a:gd name="connsiteX53" fmla="*/ 1603948 w 2482601"/>
              <a:gd name="connsiteY53" fmla="*/ 0 h 2505855"/>
              <a:gd name="connsiteX54" fmla="*/ 1439056 w 2482601"/>
              <a:gd name="connsiteY54" fmla="*/ 14990 h 2505855"/>
              <a:gd name="connsiteX55" fmla="*/ 1409076 w 2482601"/>
              <a:gd name="connsiteY55" fmla="*/ 104931 h 2505855"/>
              <a:gd name="connsiteX56" fmla="*/ 1379095 w 2482601"/>
              <a:gd name="connsiteY56" fmla="*/ 194872 h 2505855"/>
              <a:gd name="connsiteX57" fmla="*/ 1349115 w 2482601"/>
              <a:gd name="connsiteY57" fmla="*/ 239842 h 2505855"/>
              <a:gd name="connsiteX58" fmla="*/ 1289154 w 2482601"/>
              <a:gd name="connsiteY58" fmla="*/ 299803 h 2505855"/>
              <a:gd name="connsiteX59" fmla="*/ 1274164 w 2482601"/>
              <a:gd name="connsiteY59" fmla="*/ 344773 h 2505855"/>
              <a:gd name="connsiteX60" fmla="*/ 1259174 w 2482601"/>
              <a:gd name="connsiteY60" fmla="*/ 644577 h 2505855"/>
              <a:gd name="connsiteX61" fmla="*/ 1184223 w 2482601"/>
              <a:gd name="connsiteY61" fmla="*/ 629587 h 2505855"/>
              <a:gd name="connsiteX62" fmla="*/ 1049312 w 2482601"/>
              <a:gd name="connsiteY62" fmla="*/ 599606 h 2505855"/>
              <a:gd name="connsiteX63" fmla="*/ 1034322 w 2482601"/>
              <a:gd name="connsiteY63" fmla="*/ 554636 h 2505855"/>
              <a:gd name="connsiteX64" fmla="*/ 959371 w 2482601"/>
              <a:gd name="connsiteY64" fmla="*/ 494675 h 2505855"/>
              <a:gd name="connsiteX65" fmla="*/ 899410 w 2482601"/>
              <a:gd name="connsiteY65" fmla="*/ 434714 h 2505855"/>
              <a:gd name="connsiteX66" fmla="*/ 854440 w 2482601"/>
              <a:gd name="connsiteY66" fmla="*/ 344773 h 2505855"/>
              <a:gd name="connsiteX67" fmla="*/ 824459 w 2482601"/>
              <a:gd name="connsiteY67" fmla="*/ 314793 h 2505855"/>
              <a:gd name="connsiteX68" fmla="*/ 779489 w 2482601"/>
              <a:gd name="connsiteY68" fmla="*/ 299803 h 2505855"/>
              <a:gd name="connsiteX69" fmla="*/ 704538 w 2482601"/>
              <a:gd name="connsiteY69" fmla="*/ 254833 h 2505855"/>
              <a:gd name="connsiteX70" fmla="*/ 659567 w 2482601"/>
              <a:gd name="connsiteY70" fmla="*/ 284813 h 2505855"/>
              <a:gd name="connsiteX71" fmla="*/ 584617 w 2482601"/>
              <a:gd name="connsiteY71" fmla="*/ 344773 h 2505855"/>
              <a:gd name="connsiteX72" fmla="*/ 554636 w 2482601"/>
              <a:gd name="connsiteY72" fmla="*/ 374754 h 2505855"/>
              <a:gd name="connsiteX73" fmla="*/ 509666 w 2482601"/>
              <a:gd name="connsiteY73" fmla="*/ 404734 h 2505855"/>
              <a:gd name="connsiteX74" fmla="*/ 449705 w 2482601"/>
              <a:gd name="connsiteY74" fmla="*/ 479685 h 2505855"/>
              <a:gd name="connsiteX75" fmla="*/ 389745 w 2482601"/>
              <a:gd name="connsiteY75" fmla="*/ 554636 h 2505855"/>
              <a:gd name="connsiteX76" fmla="*/ 374754 w 2482601"/>
              <a:gd name="connsiteY76" fmla="*/ 599606 h 2505855"/>
              <a:gd name="connsiteX77" fmla="*/ 284813 w 2482601"/>
              <a:gd name="connsiteY77" fmla="*/ 629587 h 2505855"/>
              <a:gd name="connsiteX78" fmla="*/ 89941 w 2482601"/>
              <a:gd name="connsiteY78" fmla="*/ 659567 h 2505855"/>
              <a:gd name="connsiteX79" fmla="*/ 14990 w 2482601"/>
              <a:gd name="connsiteY79" fmla="*/ 704537 h 2505855"/>
              <a:gd name="connsiteX80" fmla="*/ 0 w 2482601"/>
              <a:gd name="connsiteY80" fmla="*/ 749508 h 2505855"/>
              <a:gd name="connsiteX81" fmla="*/ 14990 w 2482601"/>
              <a:gd name="connsiteY81" fmla="*/ 809469 h 2505855"/>
              <a:gd name="connsiteX82" fmla="*/ 44971 w 2482601"/>
              <a:gd name="connsiteY82" fmla="*/ 899410 h 2505855"/>
              <a:gd name="connsiteX83" fmla="*/ 59961 w 2482601"/>
              <a:gd name="connsiteY83" fmla="*/ 944380 h 2505855"/>
              <a:gd name="connsiteX84" fmla="*/ 89941 w 2482601"/>
              <a:gd name="connsiteY84" fmla="*/ 1049311 h 2505855"/>
              <a:gd name="connsiteX85" fmla="*/ 179882 w 2482601"/>
              <a:gd name="connsiteY85" fmla="*/ 1169233 h 2505855"/>
              <a:gd name="connsiteX86" fmla="*/ 209863 w 2482601"/>
              <a:gd name="connsiteY86" fmla="*/ 1259173 h 2505855"/>
              <a:gd name="connsiteX87" fmla="*/ 359764 w 2482601"/>
              <a:gd name="connsiteY87" fmla="*/ 1274164 h 2505855"/>
              <a:gd name="connsiteX88" fmla="*/ 479686 w 2482601"/>
              <a:gd name="connsiteY88" fmla="*/ 1334124 h 2505855"/>
              <a:gd name="connsiteX89" fmla="*/ 569627 w 2482601"/>
              <a:gd name="connsiteY89" fmla="*/ 1394085 h 2505855"/>
              <a:gd name="connsiteX90" fmla="*/ 644577 w 2482601"/>
              <a:gd name="connsiteY90" fmla="*/ 1454046 h 2505855"/>
              <a:gd name="connsiteX91" fmla="*/ 704538 w 2482601"/>
              <a:gd name="connsiteY91" fmla="*/ 1528996 h 2505855"/>
              <a:gd name="connsiteX92" fmla="*/ 734518 w 2482601"/>
              <a:gd name="connsiteY92" fmla="*/ 1558977 h 2505855"/>
              <a:gd name="connsiteX93" fmla="*/ 809469 w 2482601"/>
              <a:gd name="connsiteY93" fmla="*/ 1573967 h 2505855"/>
              <a:gd name="connsiteX94" fmla="*/ 794479 w 2482601"/>
              <a:gd name="connsiteY94" fmla="*/ 1753849 h 2505855"/>
              <a:gd name="connsiteX95" fmla="*/ 839449 w 2482601"/>
              <a:gd name="connsiteY95" fmla="*/ 1768839 h 2505855"/>
              <a:gd name="connsiteX96" fmla="*/ 914400 w 2482601"/>
              <a:gd name="connsiteY96" fmla="*/ 1783829 h 2505855"/>
              <a:gd name="connsiteX97" fmla="*/ 944381 w 2482601"/>
              <a:gd name="connsiteY97" fmla="*/ 1813810 h 2505855"/>
              <a:gd name="connsiteX98" fmla="*/ 989351 w 2482601"/>
              <a:gd name="connsiteY98" fmla="*/ 1828800 h 2505855"/>
              <a:gd name="connsiteX99" fmla="*/ 1019331 w 2482601"/>
              <a:gd name="connsiteY99" fmla="*/ 1873770 h 2505855"/>
              <a:gd name="connsiteX100" fmla="*/ 1109272 w 2482601"/>
              <a:gd name="connsiteY100" fmla="*/ 1903751 h 2505855"/>
              <a:gd name="connsiteX101" fmla="*/ 1289154 w 2482601"/>
              <a:gd name="connsiteY101" fmla="*/ 1888760 h 2505855"/>
              <a:gd name="connsiteX102" fmla="*/ 1334125 w 2482601"/>
              <a:gd name="connsiteY102" fmla="*/ 1873770 h 2505855"/>
              <a:gd name="connsiteX103" fmla="*/ 1573967 w 2482601"/>
              <a:gd name="connsiteY103" fmla="*/ 1858780 h 2505855"/>
              <a:gd name="connsiteX104" fmla="*/ 1618938 w 2482601"/>
              <a:gd name="connsiteY104" fmla="*/ 1843790 h 2505855"/>
              <a:gd name="connsiteX105" fmla="*/ 1873771 w 2482601"/>
              <a:gd name="connsiteY105" fmla="*/ 1873770 h 2505855"/>
              <a:gd name="connsiteX106" fmla="*/ 1888761 w 2482601"/>
              <a:gd name="connsiteY106" fmla="*/ 2188564 h 2505855"/>
              <a:gd name="connsiteX107" fmla="*/ 1918741 w 2482601"/>
              <a:gd name="connsiteY107" fmla="*/ 2233534 h 2505855"/>
              <a:gd name="connsiteX108" fmla="*/ 1873771 w 2482601"/>
              <a:gd name="connsiteY108" fmla="*/ 2263514 h 2505855"/>
              <a:gd name="connsiteX109" fmla="*/ 1813810 w 2482601"/>
              <a:gd name="connsiteY109" fmla="*/ 2338465 h 2505855"/>
              <a:gd name="connsiteX110" fmla="*/ 1948722 w 2482601"/>
              <a:gd name="connsiteY110" fmla="*/ 2398426 h 2505855"/>
              <a:gd name="connsiteX111" fmla="*/ 1963712 w 2482601"/>
              <a:gd name="connsiteY111" fmla="*/ 2443396 h 2505855"/>
              <a:gd name="connsiteX112" fmla="*/ 1993692 w 2482601"/>
              <a:gd name="connsiteY112" fmla="*/ 2503357 h 250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482601" h="2505855">
                <a:moveTo>
                  <a:pt x="1993692" y="2503357"/>
                </a:moveTo>
                <a:cubicBezTo>
                  <a:pt x="2003685" y="2505855"/>
                  <a:pt x="2016355" y="2474850"/>
                  <a:pt x="2023672" y="2458387"/>
                </a:cubicBezTo>
                <a:cubicBezTo>
                  <a:pt x="2047419" y="2404957"/>
                  <a:pt x="2042926" y="2364182"/>
                  <a:pt x="2083633" y="2323475"/>
                </a:cubicBezTo>
                <a:cubicBezTo>
                  <a:pt x="2096372" y="2310736"/>
                  <a:pt x="2114536" y="2304750"/>
                  <a:pt x="2128604" y="2293495"/>
                </a:cubicBezTo>
                <a:cubicBezTo>
                  <a:pt x="2139640" y="2284666"/>
                  <a:pt x="2148591" y="2273508"/>
                  <a:pt x="2158584" y="2263514"/>
                </a:cubicBezTo>
                <a:cubicBezTo>
                  <a:pt x="2153587" y="2238531"/>
                  <a:pt x="2153630" y="2211982"/>
                  <a:pt x="2143594" y="2188564"/>
                </a:cubicBezTo>
                <a:cubicBezTo>
                  <a:pt x="2138027" y="2175574"/>
                  <a:pt x="2115612" y="2172574"/>
                  <a:pt x="2113613" y="2158583"/>
                </a:cubicBezTo>
                <a:cubicBezTo>
                  <a:pt x="2102918" y="2083718"/>
                  <a:pt x="2126374" y="2093915"/>
                  <a:pt x="2158584" y="2053652"/>
                </a:cubicBezTo>
                <a:cubicBezTo>
                  <a:pt x="2169838" y="2039584"/>
                  <a:pt x="2178571" y="2023672"/>
                  <a:pt x="2188564" y="2008682"/>
                </a:cubicBezTo>
                <a:cubicBezTo>
                  <a:pt x="2223014" y="1905333"/>
                  <a:pt x="2196199" y="1941087"/>
                  <a:pt x="2248525" y="1888760"/>
                </a:cubicBezTo>
                <a:cubicBezTo>
                  <a:pt x="2286203" y="1775725"/>
                  <a:pt x="2230995" y="1910674"/>
                  <a:pt x="2308486" y="1813810"/>
                </a:cubicBezTo>
                <a:cubicBezTo>
                  <a:pt x="2356765" y="1753462"/>
                  <a:pt x="2283252" y="1780032"/>
                  <a:pt x="2353456" y="1723869"/>
                </a:cubicBezTo>
                <a:cubicBezTo>
                  <a:pt x="2365795" y="1713998"/>
                  <a:pt x="2384294" y="1715945"/>
                  <a:pt x="2398427" y="1708878"/>
                </a:cubicBezTo>
                <a:cubicBezTo>
                  <a:pt x="2414541" y="1700821"/>
                  <a:pt x="2428407" y="1688891"/>
                  <a:pt x="2443397" y="1678898"/>
                </a:cubicBezTo>
                <a:cubicBezTo>
                  <a:pt x="2477680" y="1576049"/>
                  <a:pt x="2482601" y="1610865"/>
                  <a:pt x="2458387" y="1514006"/>
                </a:cubicBezTo>
                <a:cubicBezTo>
                  <a:pt x="2454555" y="1498677"/>
                  <a:pt x="2454570" y="1480209"/>
                  <a:pt x="2443397" y="1469036"/>
                </a:cubicBezTo>
                <a:cubicBezTo>
                  <a:pt x="2432224" y="1457863"/>
                  <a:pt x="2413417" y="1459043"/>
                  <a:pt x="2398427" y="1454046"/>
                </a:cubicBezTo>
                <a:cubicBezTo>
                  <a:pt x="2393430" y="1439056"/>
                  <a:pt x="2394609" y="1420248"/>
                  <a:pt x="2383436" y="1409075"/>
                </a:cubicBezTo>
                <a:cubicBezTo>
                  <a:pt x="2372263" y="1397902"/>
                  <a:pt x="2352599" y="1401151"/>
                  <a:pt x="2338466" y="1394085"/>
                </a:cubicBezTo>
                <a:cubicBezTo>
                  <a:pt x="2229392" y="1339548"/>
                  <a:pt x="2379392" y="1376377"/>
                  <a:pt x="2188564" y="1349114"/>
                </a:cubicBezTo>
                <a:cubicBezTo>
                  <a:pt x="2183567" y="1334124"/>
                  <a:pt x="2184747" y="1315317"/>
                  <a:pt x="2173574" y="1304144"/>
                </a:cubicBezTo>
                <a:cubicBezTo>
                  <a:pt x="2138173" y="1268743"/>
                  <a:pt x="2097467" y="1258788"/>
                  <a:pt x="2053653" y="1244183"/>
                </a:cubicBezTo>
                <a:cubicBezTo>
                  <a:pt x="2048656" y="1229193"/>
                  <a:pt x="2051521" y="1208397"/>
                  <a:pt x="2038663" y="1199213"/>
                </a:cubicBezTo>
                <a:cubicBezTo>
                  <a:pt x="2012947" y="1180845"/>
                  <a:pt x="1978702" y="1179226"/>
                  <a:pt x="1948722" y="1169233"/>
                </a:cubicBezTo>
                <a:cubicBezTo>
                  <a:pt x="1808821" y="1122599"/>
                  <a:pt x="1919571" y="1155033"/>
                  <a:pt x="1603948" y="1139252"/>
                </a:cubicBezTo>
                <a:lnTo>
                  <a:pt x="1573967" y="1229193"/>
                </a:lnTo>
                <a:cubicBezTo>
                  <a:pt x="1568970" y="1244183"/>
                  <a:pt x="1573967" y="1269167"/>
                  <a:pt x="1558977" y="1274164"/>
                </a:cubicBezTo>
                <a:lnTo>
                  <a:pt x="1514007" y="1289154"/>
                </a:lnTo>
                <a:cubicBezTo>
                  <a:pt x="1484909" y="1201860"/>
                  <a:pt x="1468739" y="1200107"/>
                  <a:pt x="1499017" y="1109272"/>
                </a:cubicBezTo>
                <a:cubicBezTo>
                  <a:pt x="1504714" y="1092180"/>
                  <a:pt x="1521680" y="1080764"/>
                  <a:pt x="1528997" y="1064301"/>
                </a:cubicBezTo>
                <a:cubicBezTo>
                  <a:pt x="1541832" y="1035423"/>
                  <a:pt x="1558977" y="974360"/>
                  <a:pt x="1558977" y="974360"/>
                </a:cubicBezTo>
                <a:cubicBezTo>
                  <a:pt x="1553980" y="959370"/>
                  <a:pt x="1553858" y="941728"/>
                  <a:pt x="1543987" y="929390"/>
                </a:cubicBezTo>
                <a:cubicBezTo>
                  <a:pt x="1532733" y="915322"/>
                  <a:pt x="1513085" y="910664"/>
                  <a:pt x="1499017" y="899410"/>
                </a:cubicBezTo>
                <a:cubicBezTo>
                  <a:pt x="1487981" y="890581"/>
                  <a:pt x="1477865" y="880465"/>
                  <a:pt x="1469036" y="869429"/>
                </a:cubicBezTo>
                <a:cubicBezTo>
                  <a:pt x="1419724" y="807790"/>
                  <a:pt x="1465415" y="833245"/>
                  <a:pt x="1394086" y="809469"/>
                </a:cubicBezTo>
                <a:cubicBezTo>
                  <a:pt x="1283309" y="698692"/>
                  <a:pt x="1446413" y="870734"/>
                  <a:pt x="1349115" y="734518"/>
                </a:cubicBezTo>
                <a:cubicBezTo>
                  <a:pt x="1332686" y="711517"/>
                  <a:pt x="1289154" y="674557"/>
                  <a:pt x="1289154" y="674557"/>
                </a:cubicBezTo>
                <a:cubicBezTo>
                  <a:pt x="1299148" y="664564"/>
                  <a:pt x="1312815" y="657218"/>
                  <a:pt x="1319135" y="644577"/>
                </a:cubicBezTo>
                <a:cubicBezTo>
                  <a:pt x="1333268" y="616311"/>
                  <a:pt x="1349115" y="554636"/>
                  <a:pt x="1349115" y="554636"/>
                </a:cubicBezTo>
                <a:cubicBezTo>
                  <a:pt x="1356850" y="492754"/>
                  <a:pt x="1338779" y="437918"/>
                  <a:pt x="1394086" y="404734"/>
                </a:cubicBezTo>
                <a:cubicBezTo>
                  <a:pt x="1407635" y="396605"/>
                  <a:pt x="1424066" y="394741"/>
                  <a:pt x="1439056" y="389744"/>
                </a:cubicBezTo>
                <a:cubicBezTo>
                  <a:pt x="1489023" y="394741"/>
                  <a:pt x="1539856" y="394212"/>
                  <a:pt x="1588958" y="404734"/>
                </a:cubicBezTo>
                <a:cubicBezTo>
                  <a:pt x="1610808" y="409416"/>
                  <a:pt x="1628379" y="425911"/>
                  <a:pt x="1648918" y="434714"/>
                </a:cubicBezTo>
                <a:cubicBezTo>
                  <a:pt x="1663442" y="440938"/>
                  <a:pt x="1678899" y="444708"/>
                  <a:pt x="1693889" y="449705"/>
                </a:cubicBezTo>
                <a:cubicBezTo>
                  <a:pt x="1698886" y="464695"/>
                  <a:pt x="1697706" y="483502"/>
                  <a:pt x="1708879" y="494675"/>
                </a:cubicBezTo>
                <a:cubicBezTo>
                  <a:pt x="1738859" y="524655"/>
                  <a:pt x="1768840" y="504668"/>
                  <a:pt x="1798820" y="494675"/>
                </a:cubicBezTo>
                <a:cubicBezTo>
                  <a:pt x="1808813" y="479685"/>
                  <a:pt x="1820743" y="465819"/>
                  <a:pt x="1828800" y="449705"/>
                </a:cubicBezTo>
                <a:cubicBezTo>
                  <a:pt x="1849014" y="409277"/>
                  <a:pt x="1831942" y="399851"/>
                  <a:pt x="1873771" y="374754"/>
                </a:cubicBezTo>
                <a:cubicBezTo>
                  <a:pt x="1887320" y="366625"/>
                  <a:pt x="1903751" y="364761"/>
                  <a:pt x="1918741" y="359764"/>
                </a:cubicBezTo>
                <a:cubicBezTo>
                  <a:pt x="1923738" y="344774"/>
                  <a:pt x="1933731" y="330594"/>
                  <a:pt x="1933731" y="314793"/>
                </a:cubicBezTo>
                <a:cubicBezTo>
                  <a:pt x="1933731" y="284399"/>
                  <a:pt x="1931085" y="252626"/>
                  <a:pt x="1918741" y="224852"/>
                </a:cubicBezTo>
                <a:cubicBezTo>
                  <a:pt x="1901863" y="186877"/>
                  <a:pt x="1800356" y="136446"/>
                  <a:pt x="1783830" y="119921"/>
                </a:cubicBezTo>
                <a:cubicBezTo>
                  <a:pt x="1742676" y="78768"/>
                  <a:pt x="1767257" y="94410"/>
                  <a:pt x="1708879" y="74951"/>
                </a:cubicBezTo>
                <a:cubicBezTo>
                  <a:pt x="1637745" y="3817"/>
                  <a:pt x="1675733" y="23928"/>
                  <a:pt x="1603948" y="0"/>
                </a:cubicBezTo>
                <a:lnTo>
                  <a:pt x="1439056" y="14990"/>
                </a:lnTo>
                <a:cubicBezTo>
                  <a:pt x="1411231" y="29972"/>
                  <a:pt x="1419069" y="74951"/>
                  <a:pt x="1409076" y="104931"/>
                </a:cubicBezTo>
                <a:lnTo>
                  <a:pt x="1379095" y="194872"/>
                </a:lnTo>
                <a:cubicBezTo>
                  <a:pt x="1373398" y="211963"/>
                  <a:pt x="1360839" y="226163"/>
                  <a:pt x="1349115" y="239842"/>
                </a:cubicBezTo>
                <a:cubicBezTo>
                  <a:pt x="1330720" y="261303"/>
                  <a:pt x="1289154" y="299803"/>
                  <a:pt x="1289154" y="299803"/>
                </a:cubicBezTo>
                <a:cubicBezTo>
                  <a:pt x="1284157" y="314793"/>
                  <a:pt x="1275533" y="329032"/>
                  <a:pt x="1274164" y="344773"/>
                </a:cubicBezTo>
                <a:cubicBezTo>
                  <a:pt x="1265496" y="444456"/>
                  <a:pt x="1289305" y="549162"/>
                  <a:pt x="1259174" y="644577"/>
                </a:cubicBezTo>
                <a:cubicBezTo>
                  <a:pt x="1251502" y="668873"/>
                  <a:pt x="1208941" y="635767"/>
                  <a:pt x="1184223" y="629587"/>
                </a:cubicBezTo>
                <a:cubicBezTo>
                  <a:pt x="1036608" y="592682"/>
                  <a:pt x="1296818" y="640856"/>
                  <a:pt x="1049312" y="599606"/>
                </a:cubicBezTo>
                <a:cubicBezTo>
                  <a:pt x="1044315" y="584616"/>
                  <a:pt x="1042452" y="568185"/>
                  <a:pt x="1034322" y="554636"/>
                </a:cubicBezTo>
                <a:cubicBezTo>
                  <a:pt x="1016311" y="524618"/>
                  <a:pt x="984603" y="516303"/>
                  <a:pt x="959371" y="494675"/>
                </a:cubicBezTo>
                <a:cubicBezTo>
                  <a:pt x="937910" y="476280"/>
                  <a:pt x="899410" y="434714"/>
                  <a:pt x="899410" y="434714"/>
                </a:cubicBezTo>
                <a:cubicBezTo>
                  <a:pt x="883578" y="387218"/>
                  <a:pt x="887649" y="386284"/>
                  <a:pt x="854440" y="344773"/>
                </a:cubicBezTo>
                <a:cubicBezTo>
                  <a:pt x="845611" y="333737"/>
                  <a:pt x="836578" y="322064"/>
                  <a:pt x="824459" y="314793"/>
                </a:cubicBezTo>
                <a:cubicBezTo>
                  <a:pt x="810910" y="306664"/>
                  <a:pt x="794479" y="304800"/>
                  <a:pt x="779489" y="299803"/>
                </a:cubicBezTo>
                <a:cubicBezTo>
                  <a:pt x="760714" y="281028"/>
                  <a:pt x="737896" y="249273"/>
                  <a:pt x="704538" y="254833"/>
                </a:cubicBezTo>
                <a:cubicBezTo>
                  <a:pt x="686767" y="257795"/>
                  <a:pt x="674557" y="274820"/>
                  <a:pt x="659567" y="284813"/>
                </a:cubicBezTo>
                <a:cubicBezTo>
                  <a:pt x="599856" y="374380"/>
                  <a:pt x="665067" y="296502"/>
                  <a:pt x="584617" y="344773"/>
                </a:cubicBezTo>
                <a:cubicBezTo>
                  <a:pt x="572498" y="352045"/>
                  <a:pt x="565672" y="365925"/>
                  <a:pt x="554636" y="374754"/>
                </a:cubicBezTo>
                <a:cubicBezTo>
                  <a:pt x="540568" y="386008"/>
                  <a:pt x="524656" y="394741"/>
                  <a:pt x="509666" y="404734"/>
                </a:cubicBezTo>
                <a:cubicBezTo>
                  <a:pt x="417398" y="543140"/>
                  <a:pt x="535139" y="372895"/>
                  <a:pt x="449705" y="479685"/>
                </a:cubicBezTo>
                <a:cubicBezTo>
                  <a:pt x="374055" y="574246"/>
                  <a:pt x="462141" y="482237"/>
                  <a:pt x="389745" y="554636"/>
                </a:cubicBezTo>
                <a:cubicBezTo>
                  <a:pt x="384748" y="569626"/>
                  <a:pt x="387612" y="590422"/>
                  <a:pt x="374754" y="599606"/>
                </a:cubicBezTo>
                <a:cubicBezTo>
                  <a:pt x="349038" y="617974"/>
                  <a:pt x="314793" y="619593"/>
                  <a:pt x="284813" y="629587"/>
                </a:cubicBezTo>
                <a:cubicBezTo>
                  <a:pt x="192205" y="660457"/>
                  <a:pt x="255559" y="643005"/>
                  <a:pt x="89941" y="659567"/>
                </a:cubicBezTo>
                <a:cubicBezTo>
                  <a:pt x="54570" y="671357"/>
                  <a:pt x="35566" y="670244"/>
                  <a:pt x="14990" y="704537"/>
                </a:cubicBezTo>
                <a:cubicBezTo>
                  <a:pt x="6860" y="718086"/>
                  <a:pt x="4997" y="734518"/>
                  <a:pt x="0" y="749508"/>
                </a:cubicBezTo>
                <a:cubicBezTo>
                  <a:pt x="4997" y="769495"/>
                  <a:pt x="9070" y="789736"/>
                  <a:pt x="14990" y="809469"/>
                </a:cubicBezTo>
                <a:cubicBezTo>
                  <a:pt x="24071" y="839738"/>
                  <a:pt x="34977" y="869430"/>
                  <a:pt x="44971" y="899410"/>
                </a:cubicBezTo>
                <a:lnTo>
                  <a:pt x="59961" y="944380"/>
                </a:lnTo>
                <a:cubicBezTo>
                  <a:pt x="64861" y="959081"/>
                  <a:pt x="79114" y="1031265"/>
                  <a:pt x="89941" y="1049311"/>
                </a:cubicBezTo>
                <a:cubicBezTo>
                  <a:pt x="143213" y="1138098"/>
                  <a:pt x="117658" y="982566"/>
                  <a:pt x="179882" y="1169233"/>
                </a:cubicBezTo>
                <a:lnTo>
                  <a:pt x="209863" y="1259173"/>
                </a:lnTo>
                <a:cubicBezTo>
                  <a:pt x="225743" y="1306812"/>
                  <a:pt x="309797" y="1269167"/>
                  <a:pt x="359764" y="1274164"/>
                </a:cubicBezTo>
                <a:cubicBezTo>
                  <a:pt x="533309" y="1332012"/>
                  <a:pt x="395966" y="1271334"/>
                  <a:pt x="479686" y="1334124"/>
                </a:cubicBezTo>
                <a:cubicBezTo>
                  <a:pt x="508512" y="1355743"/>
                  <a:pt x="569627" y="1394085"/>
                  <a:pt x="569627" y="1394085"/>
                </a:cubicBezTo>
                <a:cubicBezTo>
                  <a:pt x="629337" y="1483649"/>
                  <a:pt x="564128" y="1405776"/>
                  <a:pt x="644577" y="1454046"/>
                </a:cubicBezTo>
                <a:cubicBezTo>
                  <a:pt x="672421" y="1470752"/>
                  <a:pt x="685682" y="1505425"/>
                  <a:pt x="704538" y="1528996"/>
                </a:cubicBezTo>
                <a:cubicBezTo>
                  <a:pt x="713367" y="1540032"/>
                  <a:pt x="721528" y="1553410"/>
                  <a:pt x="734518" y="1558977"/>
                </a:cubicBezTo>
                <a:cubicBezTo>
                  <a:pt x="757936" y="1569014"/>
                  <a:pt x="784485" y="1568970"/>
                  <a:pt x="809469" y="1573967"/>
                </a:cubicBezTo>
                <a:cubicBezTo>
                  <a:pt x="788656" y="1636406"/>
                  <a:pt x="756233" y="1686918"/>
                  <a:pt x="794479" y="1753849"/>
                </a:cubicBezTo>
                <a:cubicBezTo>
                  <a:pt x="802318" y="1767568"/>
                  <a:pt x="824120" y="1765007"/>
                  <a:pt x="839449" y="1768839"/>
                </a:cubicBezTo>
                <a:cubicBezTo>
                  <a:pt x="864167" y="1775018"/>
                  <a:pt x="889416" y="1778832"/>
                  <a:pt x="914400" y="1783829"/>
                </a:cubicBezTo>
                <a:cubicBezTo>
                  <a:pt x="924394" y="1793823"/>
                  <a:pt x="932262" y="1806538"/>
                  <a:pt x="944381" y="1813810"/>
                </a:cubicBezTo>
                <a:cubicBezTo>
                  <a:pt x="957930" y="1821940"/>
                  <a:pt x="977013" y="1818929"/>
                  <a:pt x="989351" y="1828800"/>
                </a:cubicBezTo>
                <a:cubicBezTo>
                  <a:pt x="1003419" y="1840054"/>
                  <a:pt x="1004054" y="1864222"/>
                  <a:pt x="1019331" y="1873770"/>
                </a:cubicBezTo>
                <a:cubicBezTo>
                  <a:pt x="1046130" y="1890519"/>
                  <a:pt x="1109272" y="1903751"/>
                  <a:pt x="1109272" y="1903751"/>
                </a:cubicBezTo>
                <a:cubicBezTo>
                  <a:pt x="1169233" y="1898754"/>
                  <a:pt x="1229513" y="1896712"/>
                  <a:pt x="1289154" y="1888760"/>
                </a:cubicBezTo>
                <a:cubicBezTo>
                  <a:pt x="1304817" y="1886672"/>
                  <a:pt x="1318411" y="1875424"/>
                  <a:pt x="1334125" y="1873770"/>
                </a:cubicBezTo>
                <a:cubicBezTo>
                  <a:pt x="1413788" y="1865384"/>
                  <a:pt x="1494020" y="1863777"/>
                  <a:pt x="1573967" y="1858780"/>
                </a:cubicBezTo>
                <a:cubicBezTo>
                  <a:pt x="1588957" y="1853783"/>
                  <a:pt x="1603137" y="1843790"/>
                  <a:pt x="1618938" y="1843790"/>
                </a:cubicBezTo>
                <a:cubicBezTo>
                  <a:pt x="1768070" y="1843790"/>
                  <a:pt x="1771566" y="1848219"/>
                  <a:pt x="1873771" y="1873770"/>
                </a:cubicBezTo>
                <a:cubicBezTo>
                  <a:pt x="1878768" y="1978701"/>
                  <a:pt x="1875731" y="2084325"/>
                  <a:pt x="1888761" y="2188564"/>
                </a:cubicBezTo>
                <a:cubicBezTo>
                  <a:pt x="1890996" y="2206441"/>
                  <a:pt x="1922274" y="2215868"/>
                  <a:pt x="1918741" y="2233534"/>
                </a:cubicBezTo>
                <a:cubicBezTo>
                  <a:pt x="1915208" y="2251200"/>
                  <a:pt x="1887839" y="2252260"/>
                  <a:pt x="1873771" y="2263514"/>
                </a:cubicBezTo>
                <a:cubicBezTo>
                  <a:pt x="1843257" y="2287926"/>
                  <a:pt x="1836071" y="2305073"/>
                  <a:pt x="1813810" y="2338465"/>
                </a:cubicBezTo>
                <a:cubicBezTo>
                  <a:pt x="1920842" y="2374143"/>
                  <a:pt x="1877456" y="2350917"/>
                  <a:pt x="1948722" y="2398426"/>
                </a:cubicBezTo>
                <a:cubicBezTo>
                  <a:pt x="1953719" y="2413416"/>
                  <a:pt x="1955583" y="2429847"/>
                  <a:pt x="1963712" y="2443396"/>
                </a:cubicBezTo>
                <a:cubicBezTo>
                  <a:pt x="1963714" y="2443399"/>
                  <a:pt x="1983699" y="2500859"/>
                  <a:pt x="1993692" y="2503357"/>
                </a:cubicBezTo>
                <a:close/>
              </a:path>
            </a:pathLst>
          </a:cu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repu\Desktop\New folder (2)\mapscorrected\REGIO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6672"/>
            <a:ext cx="5102636" cy="5806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300192" y="476672"/>
            <a:ext cx="244827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IMS BHU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980728"/>
            <a:ext cx="2448272" cy="45243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Uttar Pradesh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Bihar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Jharkhand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West Bengal 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Odisha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Andaman and Nicobar Islands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713340" y="2038662"/>
            <a:ext cx="2146692" cy="2151089"/>
          </a:xfrm>
          <a:custGeom>
            <a:avLst/>
            <a:gdLst>
              <a:gd name="connsiteX0" fmla="*/ 764498 w 2146692"/>
              <a:gd name="connsiteY0" fmla="*/ 2143594 h 2151089"/>
              <a:gd name="connsiteX1" fmla="*/ 884419 w 2146692"/>
              <a:gd name="connsiteY1" fmla="*/ 2113613 h 2151089"/>
              <a:gd name="connsiteX2" fmla="*/ 944380 w 2146692"/>
              <a:gd name="connsiteY2" fmla="*/ 2038663 h 2151089"/>
              <a:gd name="connsiteX3" fmla="*/ 1019331 w 2146692"/>
              <a:gd name="connsiteY3" fmla="*/ 1993692 h 2151089"/>
              <a:gd name="connsiteX4" fmla="*/ 1064301 w 2146692"/>
              <a:gd name="connsiteY4" fmla="*/ 1963712 h 2151089"/>
              <a:gd name="connsiteX5" fmla="*/ 1109272 w 2146692"/>
              <a:gd name="connsiteY5" fmla="*/ 1948722 h 2151089"/>
              <a:gd name="connsiteX6" fmla="*/ 1139252 w 2146692"/>
              <a:gd name="connsiteY6" fmla="*/ 1918741 h 2151089"/>
              <a:gd name="connsiteX7" fmla="*/ 1334124 w 2146692"/>
              <a:gd name="connsiteY7" fmla="*/ 1933731 h 2151089"/>
              <a:gd name="connsiteX8" fmla="*/ 1364104 w 2146692"/>
              <a:gd name="connsiteY8" fmla="*/ 1843790 h 2151089"/>
              <a:gd name="connsiteX9" fmla="*/ 1439055 w 2146692"/>
              <a:gd name="connsiteY9" fmla="*/ 1783830 h 2151089"/>
              <a:gd name="connsiteX10" fmla="*/ 1469036 w 2146692"/>
              <a:gd name="connsiteY10" fmla="*/ 1753849 h 2151089"/>
              <a:gd name="connsiteX11" fmla="*/ 1588957 w 2146692"/>
              <a:gd name="connsiteY11" fmla="*/ 1723869 h 2151089"/>
              <a:gd name="connsiteX12" fmla="*/ 1633927 w 2146692"/>
              <a:gd name="connsiteY12" fmla="*/ 1693889 h 2151089"/>
              <a:gd name="connsiteX13" fmla="*/ 1693888 w 2146692"/>
              <a:gd name="connsiteY13" fmla="*/ 1618938 h 2151089"/>
              <a:gd name="connsiteX14" fmla="*/ 1723868 w 2146692"/>
              <a:gd name="connsiteY14" fmla="*/ 1528997 h 2151089"/>
              <a:gd name="connsiteX15" fmla="*/ 1738859 w 2146692"/>
              <a:gd name="connsiteY15" fmla="*/ 1439056 h 2151089"/>
              <a:gd name="connsiteX16" fmla="*/ 1828800 w 2146692"/>
              <a:gd name="connsiteY16" fmla="*/ 1409076 h 2151089"/>
              <a:gd name="connsiteX17" fmla="*/ 1948721 w 2146692"/>
              <a:gd name="connsiteY17" fmla="*/ 1319135 h 2151089"/>
              <a:gd name="connsiteX18" fmla="*/ 1963711 w 2146692"/>
              <a:gd name="connsiteY18" fmla="*/ 1364105 h 2151089"/>
              <a:gd name="connsiteX19" fmla="*/ 2053652 w 2146692"/>
              <a:gd name="connsiteY19" fmla="*/ 1349115 h 2151089"/>
              <a:gd name="connsiteX20" fmla="*/ 2008681 w 2146692"/>
              <a:gd name="connsiteY20" fmla="*/ 1004341 h 2151089"/>
              <a:gd name="connsiteX21" fmla="*/ 1993691 w 2146692"/>
              <a:gd name="connsiteY21" fmla="*/ 959371 h 2151089"/>
              <a:gd name="connsiteX22" fmla="*/ 1978701 w 2146692"/>
              <a:gd name="connsiteY22" fmla="*/ 884420 h 2151089"/>
              <a:gd name="connsiteX23" fmla="*/ 1933731 w 2146692"/>
              <a:gd name="connsiteY23" fmla="*/ 854440 h 2151089"/>
              <a:gd name="connsiteX24" fmla="*/ 1903750 w 2146692"/>
              <a:gd name="connsiteY24" fmla="*/ 824459 h 2151089"/>
              <a:gd name="connsiteX25" fmla="*/ 1903750 w 2146692"/>
              <a:gd name="connsiteY25" fmla="*/ 734518 h 2151089"/>
              <a:gd name="connsiteX26" fmla="*/ 1993691 w 2146692"/>
              <a:gd name="connsiteY26" fmla="*/ 704538 h 2151089"/>
              <a:gd name="connsiteX27" fmla="*/ 1933731 w 2146692"/>
              <a:gd name="connsiteY27" fmla="*/ 629587 h 2151089"/>
              <a:gd name="connsiteX28" fmla="*/ 1903750 w 2146692"/>
              <a:gd name="connsiteY28" fmla="*/ 584617 h 2151089"/>
              <a:gd name="connsiteX29" fmla="*/ 1918741 w 2146692"/>
              <a:gd name="connsiteY29" fmla="*/ 524656 h 2151089"/>
              <a:gd name="connsiteX30" fmla="*/ 1993691 w 2146692"/>
              <a:gd name="connsiteY30" fmla="*/ 509666 h 2151089"/>
              <a:gd name="connsiteX31" fmla="*/ 2038662 w 2146692"/>
              <a:gd name="connsiteY31" fmla="*/ 524656 h 2151089"/>
              <a:gd name="connsiteX32" fmla="*/ 2083632 w 2146692"/>
              <a:gd name="connsiteY32" fmla="*/ 554636 h 2151089"/>
              <a:gd name="connsiteX33" fmla="*/ 2128603 w 2146692"/>
              <a:gd name="connsiteY33" fmla="*/ 539646 h 2151089"/>
              <a:gd name="connsiteX34" fmla="*/ 2143593 w 2146692"/>
              <a:gd name="connsiteY34" fmla="*/ 494676 h 2151089"/>
              <a:gd name="connsiteX35" fmla="*/ 2023672 w 2146692"/>
              <a:gd name="connsiteY35" fmla="*/ 434715 h 2151089"/>
              <a:gd name="connsiteX36" fmla="*/ 1978701 w 2146692"/>
              <a:gd name="connsiteY36" fmla="*/ 419725 h 2151089"/>
              <a:gd name="connsiteX37" fmla="*/ 1888760 w 2146692"/>
              <a:gd name="connsiteY37" fmla="*/ 374754 h 2151089"/>
              <a:gd name="connsiteX38" fmla="*/ 1843790 w 2146692"/>
              <a:gd name="connsiteY38" fmla="*/ 389745 h 2151089"/>
              <a:gd name="connsiteX39" fmla="*/ 1828800 w 2146692"/>
              <a:gd name="connsiteY39" fmla="*/ 524656 h 2151089"/>
              <a:gd name="connsiteX40" fmla="*/ 1768839 w 2146692"/>
              <a:gd name="connsiteY40" fmla="*/ 539646 h 2151089"/>
              <a:gd name="connsiteX41" fmla="*/ 1514006 w 2146692"/>
              <a:gd name="connsiteY41" fmla="*/ 524656 h 2151089"/>
              <a:gd name="connsiteX42" fmla="*/ 1424065 w 2146692"/>
              <a:gd name="connsiteY42" fmla="*/ 464695 h 2151089"/>
              <a:gd name="connsiteX43" fmla="*/ 1379095 w 2146692"/>
              <a:gd name="connsiteY43" fmla="*/ 434715 h 2151089"/>
              <a:gd name="connsiteX44" fmla="*/ 1319134 w 2146692"/>
              <a:gd name="connsiteY44" fmla="*/ 449705 h 2151089"/>
              <a:gd name="connsiteX45" fmla="*/ 1199213 w 2146692"/>
              <a:gd name="connsiteY45" fmla="*/ 404735 h 2151089"/>
              <a:gd name="connsiteX46" fmla="*/ 1094281 w 2146692"/>
              <a:gd name="connsiteY46" fmla="*/ 374754 h 2151089"/>
              <a:gd name="connsiteX47" fmla="*/ 1004341 w 2146692"/>
              <a:gd name="connsiteY47" fmla="*/ 344774 h 2151089"/>
              <a:gd name="connsiteX48" fmla="*/ 959370 w 2146692"/>
              <a:gd name="connsiteY48" fmla="*/ 329784 h 2151089"/>
              <a:gd name="connsiteX49" fmla="*/ 914400 w 2146692"/>
              <a:gd name="connsiteY49" fmla="*/ 314794 h 2151089"/>
              <a:gd name="connsiteX50" fmla="*/ 839449 w 2146692"/>
              <a:gd name="connsiteY50" fmla="*/ 269823 h 2151089"/>
              <a:gd name="connsiteX51" fmla="*/ 794478 w 2146692"/>
              <a:gd name="connsiteY51" fmla="*/ 239843 h 2151089"/>
              <a:gd name="connsiteX52" fmla="*/ 704537 w 2146692"/>
              <a:gd name="connsiteY52" fmla="*/ 209863 h 2151089"/>
              <a:gd name="connsiteX53" fmla="*/ 614596 w 2146692"/>
              <a:gd name="connsiteY53" fmla="*/ 179882 h 2151089"/>
              <a:gd name="connsiteX54" fmla="*/ 569626 w 2146692"/>
              <a:gd name="connsiteY54" fmla="*/ 164892 h 2151089"/>
              <a:gd name="connsiteX55" fmla="*/ 539645 w 2146692"/>
              <a:gd name="connsiteY55" fmla="*/ 134912 h 2151089"/>
              <a:gd name="connsiteX56" fmla="*/ 389744 w 2146692"/>
              <a:gd name="connsiteY56" fmla="*/ 89941 h 2151089"/>
              <a:gd name="connsiteX57" fmla="*/ 359763 w 2146692"/>
              <a:gd name="connsiteY57" fmla="*/ 44971 h 2151089"/>
              <a:gd name="connsiteX58" fmla="*/ 314793 w 2146692"/>
              <a:gd name="connsiteY58" fmla="*/ 29981 h 2151089"/>
              <a:gd name="connsiteX59" fmla="*/ 284813 w 2146692"/>
              <a:gd name="connsiteY59" fmla="*/ 0 h 2151089"/>
              <a:gd name="connsiteX60" fmla="*/ 89941 w 2146692"/>
              <a:gd name="connsiteY60" fmla="*/ 14990 h 2151089"/>
              <a:gd name="connsiteX61" fmla="*/ 59960 w 2146692"/>
              <a:gd name="connsiteY61" fmla="*/ 44971 h 2151089"/>
              <a:gd name="connsiteX62" fmla="*/ 44970 w 2146692"/>
              <a:gd name="connsiteY62" fmla="*/ 134912 h 2151089"/>
              <a:gd name="connsiteX63" fmla="*/ 14990 w 2146692"/>
              <a:gd name="connsiteY63" fmla="*/ 224853 h 2151089"/>
              <a:gd name="connsiteX64" fmla="*/ 0 w 2146692"/>
              <a:gd name="connsiteY64" fmla="*/ 269823 h 2151089"/>
              <a:gd name="connsiteX65" fmla="*/ 29980 w 2146692"/>
              <a:gd name="connsiteY65" fmla="*/ 299804 h 2151089"/>
              <a:gd name="connsiteX66" fmla="*/ 74950 w 2146692"/>
              <a:gd name="connsiteY66" fmla="*/ 314794 h 2151089"/>
              <a:gd name="connsiteX67" fmla="*/ 104931 w 2146692"/>
              <a:gd name="connsiteY67" fmla="*/ 434715 h 2151089"/>
              <a:gd name="connsiteX68" fmla="*/ 149901 w 2146692"/>
              <a:gd name="connsiteY68" fmla="*/ 464695 h 2151089"/>
              <a:gd name="connsiteX69" fmla="*/ 239842 w 2146692"/>
              <a:gd name="connsiteY69" fmla="*/ 479686 h 2151089"/>
              <a:gd name="connsiteX70" fmla="*/ 284813 w 2146692"/>
              <a:gd name="connsiteY70" fmla="*/ 509666 h 2151089"/>
              <a:gd name="connsiteX71" fmla="*/ 329783 w 2146692"/>
              <a:gd name="connsiteY71" fmla="*/ 524656 h 2151089"/>
              <a:gd name="connsiteX72" fmla="*/ 344773 w 2146692"/>
              <a:gd name="connsiteY72" fmla="*/ 569627 h 2151089"/>
              <a:gd name="connsiteX73" fmla="*/ 314793 w 2146692"/>
              <a:gd name="connsiteY73" fmla="*/ 674558 h 2151089"/>
              <a:gd name="connsiteX74" fmla="*/ 269822 w 2146692"/>
              <a:gd name="connsiteY74" fmla="*/ 704538 h 2151089"/>
              <a:gd name="connsiteX75" fmla="*/ 224852 w 2146692"/>
              <a:gd name="connsiteY75" fmla="*/ 749508 h 2151089"/>
              <a:gd name="connsiteX76" fmla="*/ 224852 w 2146692"/>
              <a:gd name="connsiteY76" fmla="*/ 914400 h 2151089"/>
              <a:gd name="connsiteX77" fmla="*/ 254832 w 2146692"/>
              <a:gd name="connsiteY77" fmla="*/ 944381 h 2151089"/>
              <a:gd name="connsiteX78" fmla="*/ 299803 w 2146692"/>
              <a:gd name="connsiteY78" fmla="*/ 929390 h 2151089"/>
              <a:gd name="connsiteX79" fmla="*/ 269822 w 2146692"/>
              <a:gd name="connsiteY79" fmla="*/ 899410 h 2151089"/>
              <a:gd name="connsiteX80" fmla="*/ 329783 w 2146692"/>
              <a:gd name="connsiteY80" fmla="*/ 779489 h 2151089"/>
              <a:gd name="connsiteX81" fmla="*/ 584616 w 2146692"/>
              <a:gd name="connsiteY81" fmla="*/ 794479 h 2151089"/>
              <a:gd name="connsiteX82" fmla="*/ 674557 w 2146692"/>
              <a:gd name="connsiteY82" fmla="*/ 824459 h 2151089"/>
              <a:gd name="connsiteX83" fmla="*/ 869429 w 2146692"/>
              <a:gd name="connsiteY83" fmla="*/ 839449 h 2151089"/>
              <a:gd name="connsiteX84" fmla="*/ 929390 w 2146692"/>
              <a:gd name="connsiteY84" fmla="*/ 899410 h 2151089"/>
              <a:gd name="connsiteX85" fmla="*/ 974360 w 2146692"/>
              <a:gd name="connsiteY85" fmla="*/ 929390 h 2151089"/>
              <a:gd name="connsiteX86" fmla="*/ 1004341 w 2146692"/>
              <a:gd name="connsiteY86" fmla="*/ 959371 h 2151089"/>
              <a:gd name="connsiteX87" fmla="*/ 1019331 w 2146692"/>
              <a:gd name="connsiteY87" fmla="*/ 1004341 h 2151089"/>
              <a:gd name="connsiteX88" fmla="*/ 974360 w 2146692"/>
              <a:gd name="connsiteY88" fmla="*/ 1019331 h 2151089"/>
              <a:gd name="connsiteX89" fmla="*/ 914400 w 2146692"/>
              <a:gd name="connsiteY89" fmla="*/ 1034322 h 2151089"/>
              <a:gd name="connsiteX90" fmla="*/ 869429 w 2146692"/>
              <a:gd name="connsiteY90" fmla="*/ 1049312 h 2151089"/>
              <a:gd name="connsiteX91" fmla="*/ 779488 w 2146692"/>
              <a:gd name="connsiteY91" fmla="*/ 1064302 h 2151089"/>
              <a:gd name="connsiteX92" fmla="*/ 794478 w 2146692"/>
              <a:gd name="connsiteY92" fmla="*/ 1139253 h 2151089"/>
              <a:gd name="connsiteX93" fmla="*/ 839449 w 2146692"/>
              <a:gd name="connsiteY93" fmla="*/ 1154243 h 2151089"/>
              <a:gd name="connsiteX94" fmla="*/ 854439 w 2146692"/>
              <a:gd name="connsiteY94" fmla="*/ 1199213 h 2151089"/>
              <a:gd name="connsiteX95" fmla="*/ 839449 w 2146692"/>
              <a:gd name="connsiteY95" fmla="*/ 1244184 h 2151089"/>
              <a:gd name="connsiteX96" fmla="*/ 794478 w 2146692"/>
              <a:gd name="connsiteY96" fmla="*/ 1259174 h 2151089"/>
              <a:gd name="connsiteX97" fmla="*/ 704537 w 2146692"/>
              <a:gd name="connsiteY97" fmla="*/ 1304145 h 2151089"/>
              <a:gd name="connsiteX98" fmla="*/ 674557 w 2146692"/>
              <a:gd name="connsiteY98" fmla="*/ 1394086 h 2151089"/>
              <a:gd name="connsiteX99" fmla="*/ 644577 w 2146692"/>
              <a:gd name="connsiteY99" fmla="*/ 1439056 h 2151089"/>
              <a:gd name="connsiteX100" fmla="*/ 629586 w 2146692"/>
              <a:gd name="connsiteY100" fmla="*/ 1484027 h 2151089"/>
              <a:gd name="connsiteX101" fmla="*/ 614596 w 2146692"/>
              <a:gd name="connsiteY101" fmla="*/ 1603948 h 2151089"/>
              <a:gd name="connsiteX102" fmla="*/ 599606 w 2146692"/>
              <a:gd name="connsiteY102" fmla="*/ 1648918 h 2151089"/>
              <a:gd name="connsiteX103" fmla="*/ 629586 w 2146692"/>
              <a:gd name="connsiteY103" fmla="*/ 1843790 h 2151089"/>
              <a:gd name="connsiteX104" fmla="*/ 584616 w 2146692"/>
              <a:gd name="connsiteY104" fmla="*/ 1858781 h 2151089"/>
              <a:gd name="connsiteX105" fmla="*/ 569626 w 2146692"/>
              <a:gd name="connsiteY105" fmla="*/ 1903751 h 2151089"/>
              <a:gd name="connsiteX106" fmla="*/ 584616 w 2146692"/>
              <a:gd name="connsiteY106" fmla="*/ 1948722 h 2151089"/>
              <a:gd name="connsiteX107" fmla="*/ 674557 w 2146692"/>
              <a:gd name="connsiteY107" fmla="*/ 1993692 h 2151089"/>
              <a:gd name="connsiteX108" fmla="*/ 704537 w 2146692"/>
              <a:gd name="connsiteY108" fmla="*/ 2038663 h 2151089"/>
              <a:gd name="connsiteX109" fmla="*/ 734518 w 2146692"/>
              <a:gd name="connsiteY109" fmla="*/ 2068643 h 2151089"/>
              <a:gd name="connsiteX110" fmla="*/ 764498 w 2146692"/>
              <a:gd name="connsiteY110" fmla="*/ 2143594 h 21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146692" h="2151089">
                <a:moveTo>
                  <a:pt x="764498" y="2143594"/>
                </a:moveTo>
                <a:cubicBezTo>
                  <a:pt x="789481" y="2151089"/>
                  <a:pt x="846162" y="2128916"/>
                  <a:pt x="884419" y="2113613"/>
                </a:cubicBezTo>
                <a:cubicBezTo>
                  <a:pt x="905711" y="2105096"/>
                  <a:pt x="933875" y="2051794"/>
                  <a:pt x="944380" y="2038663"/>
                </a:cubicBezTo>
                <a:cubicBezTo>
                  <a:pt x="974310" y="2001249"/>
                  <a:pt x="973499" y="2008969"/>
                  <a:pt x="1019331" y="1993692"/>
                </a:cubicBezTo>
                <a:cubicBezTo>
                  <a:pt x="1034321" y="1983699"/>
                  <a:pt x="1048187" y="1971769"/>
                  <a:pt x="1064301" y="1963712"/>
                </a:cubicBezTo>
                <a:cubicBezTo>
                  <a:pt x="1078434" y="1956646"/>
                  <a:pt x="1095723" y="1956852"/>
                  <a:pt x="1109272" y="1948722"/>
                </a:cubicBezTo>
                <a:cubicBezTo>
                  <a:pt x="1121391" y="1941451"/>
                  <a:pt x="1129259" y="1928735"/>
                  <a:pt x="1139252" y="1918741"/>
                </a:cubicBezTo>
                <a:cubicBezTo>
                  <a:pt x="1262712" y="1959895"/>
                  <a:pt x="1197909" y="1953191"/>
                  <a:pt x="1334124" y="1933731"/>
                </a:cubicBezTo>
                <a:lnTo>
                  <a:pt x="1364104" y="1843790"/>
                </a:lnTo>
                <a:cubicBezTo>
                  <a:pt x="1370684" y="1824050"/>
                  <a:pt x="1428395" y="1792358"/>
                  <a:pt x="1439055" y="1783830"/>
                </a:cubicBezTo>
                <a:cubicBezTo>
                  <a:pt x="1450091" y="1775001"/>
                  <a:pt x="1456917" y="1761121"/>
                  <a:pt x="1469036" y="1753849"/>
                </a:cubicBezTo>
                <a:cubicBezTo>
                  <a:pt x="1492083" y="1740021"/>
                  <a:pt x="1572837" y="1727093"/>
                  <a:pt x="1588957" y="1723869"/>
                </a:cubicBezTo>
                <a:cubicBezTo>
                  <a:pt x="1603947" y="1713876"/>
                  <a:pt x="1619859" y="1705143"/>
                  <a:pt x="1633927" y="1693889"/>
                </a:cubicBezTo>
                <a:cubicBezTo>
                  <a:pt x="1655408" y="1676704"/>
                  <a:pt x="1683141" y="1643118"/>
                  <a:pt x="1693888" y="1618938"/>
                </a:cubicBezTo>
                <a:cubicBezTo>
                  <a:pt x="1706723" y="1590060"/>
                  <a:pt x="1713875" y="1558977"/>
                  <a:pt x="1723868" y="1528997"/>
                </a:cubicBezTo>
                <a:cubicBezTo>
                  <a:pt x="1733479" y="1500163"/>
                  <a:pt x="1718844" y="1461930"/>
                  <a:pt x="1738859" y="1439056"/>
                </a:cubicBezTo>
                <a:cubicBezTo>
                  <a:pt x="1759669" y="1415273"/>
                  <a:pt x="1828800" y="1409076"/>
                  <a:pt x="1828800" y="1409076"/>
                </a:cubicBezTo>
                <a:cubicBezTo>
                  <a:pt x="1914923" y="1322952"/>
                  <a:pt x="1870231" y="1345298"/>
                  <a:pt x="1948721" y="1319135"/>
                </a:cubicBezTo>
                <a:cubicBezTo>
                  <a:pt x="1953718" y="1334125"/>
                  <a:pt x="1948518" y="1359764"/>
                  <a:pt x="1963711" y="1364105"/>
                </a:cubicBezTo>
                <a:cubicBezTo>
                  <a:pt x="1992935" y="1372455"/>
                  <a:pt x="2046280" y="1378601"/>
                  <a:pt x="2053652" y="1349115"/>
                </a:cubicBezTo>
                <a:cubicBezTo>
                  <a:pt x="2112425" y="1114026"/>
                  <a:pt x="2063565" y="1132401"/>
                  <a:pt x="2008681" y="1004341"/>
                </a:cubicBezTo>
                <a:cubicBezTo>
                  <a:pt x="2002457" y="989818"/>
                  <a:pt x="1997523" y="974700"/>
                  <a:pt x="1993691" y="959371"/>
                </a:cubicBezTo>
                <a:cubicBezTo>
                  <a:pt x="1987512" y="934653"/>
                  <a:pt x="1991342" y="906542"/>
                  <a:pt x="1978701" y="884420"/>
                </a:cubicBezTo>
                <a:cubicBezTo>
                  <a:pt x="1969763" y="868778"/>
                  <a:pt x="1947799" y="865694"/>
                  <a:pt x="1933731" y="854440"/>
                </a:cubicBezTo>
                <a:cubicBezTo>
                  <a:pt x="1922695" y="845611"/>
                  <a:pt x="1913744" y="834453"/>
                  <a:pt x="1903750" y="824459"/>
                </a:cubicBezTo>
                <a:cubicBezTo>
                  <a:pt x="1896063" y="801397"/>
                  <a:pt x="1871464" y="757580"/>
                  <a:pt x="1903750" y="734518"/>
                </a:cubicBezTo>
                <a:cubicBezTo>
                  <a:pt x="1929466" y="716150"/>
                  <a:pt x="1993691" y="704538"/>
                  <a:pt x="1993691" y="704538"/>
                </a:cubicBezTo>
                <a:cubicBezTo>
                  <a:pt x="1973704" y="679554"/>
                  <a:pt x="1952928" y="655183"/>
                  <a:pt x="1933731" y="629587"/>
                </a:cubicBezTo>
                <a:cubicBezTo>
                  <a:pt x="1922921" y="615174"/>
                  <a:pt x="1906298" y="602452"/>
                  <a:pt x="1903750" y="584617"/>
                </a:cubicBezTo>
                <a:cubicBezTo>
                  <a:pt x="1900836" y="564222"/>
                  <a:pt x="1902914" y="537845"/>
                  <a:pt x="1918741" y="524656"/>
                </a:cubicBezTo>
                <a:cubicBezTo>
                  <a:pt x="1938314" y="508345"/>
                  <a:pt x="1968708" y="514663"/>
                  <a:pt x="1993691" y="509666"/>
                </a:cubicBezTo>
                <a:cubicBezTo>
                  <a:pt x="2008681" y="514663"/>
                  <a:pt x="2024529" y="517590"/>
                  <a:pt x="2038662" y="524656"/>
                </a:cubicBezTo>
                <a:cubicBezTo>
                  <a:pt x="2054776" y="532713"/>
                  <a:pt x="2065861" y="551674"/>
                  <a:pt x="2083632" y="554636"/>
                </a:cubicBezTo>
                <a:cubicBezTo>
                  <a:pt x="2099218" y="557234"/>
                  <a:pt x="2113613" y="544643"/>
                  <a:pt x="2128603" y="539646"/>
                </a:cubicBezTo>
                <a:cubicBezTo>
                  <a:pt x="2133600" y="524656"/>
                  <a:pt x="2146692" y="510170"/>
                  <a:pt x="2143593" y="494676"/>
                </a:cubicBezTo>
                <a:cubicBezTo>
                  <a:pt x="2136118" y="457299"/>
                  <a:pt x="2026733" y="435735"/>
                  <a:pt x="2023672" y="434715"/>
                </a:cubicBezTo>
                <a:lnTo>
                  <a:pt x="1978701" y="419725"/>
                </a:lnTo>
                <a:cubicBezTo>
                  <a:pt x="1955965" y="404568"/>
                  <a:pt x="1919790" y="374754"/>
                  <a:pt x="1888760" y="374754"/>
                </a:cubicBezTo>
                <a:cubicBezTo>
                  <a:pt x="1872959" y="374754"/>
                  <a:pt x="1858780" y="384748"/>
                  <a:pt x="1843790" y="389745"/>
                </a:cubicBezTo>
                <a:cubicBezTo>
                  <a:pt x="1838793" y="434715"/>
                  <a:pt x="1849035" y="484186"/>
                  <a:pt x="1828800" y="524656"/>
                </a:cubicBezTo>
                <a:cubicBezTo>
                  <a:pt x="1819586" y="543083"/>
                  <a:pt x="1789441" y="539646"/>
                  <a:pt x="1768839" y="539646"/>
                </a:cubicBezTo>
                <a:cubicBezTo>
                  <a:pt x="1683748" y="539646"/>
                  <a:pt x="1598950" y="529653"/>
                  <a:pt x="1514006" y="524656"/>
                </a:cubicBezTo>
                <a:lnTo>
                  <a:pt x="1424065" y="464695"/>
                </a:lnTo>
                <a:lnTo>
                  <a:pt x="1379095" y="434715"/>
                </a:lnTo>
                <a:cubicBezTo>
                  <a:pt x="1359108" y="439712"/>
                  <a:pt x="1339736" y="449705"/>
                  <a:pt x="1319134" y="449705"/>
                </a:cubicBezTo>
                <a:cubicBezTo>
                  <a:pt x="1232369" y="449705"/>
                  <a:pt x="1261244" y="435750"/>
                  <a:pt x="1199213" y="404735"/>
                </a:cubicBezTo>
                <a:cubicBezTo>
                  <a:pt x="1174029" y="392143"/>
                  <a:pt x="1118289" y="381956"/>
                  <a:pt x="1094281" y="374754"/>
                </a:cubicBezTo>
                <a:cubicBezTo>
                  <a:pt x="1064012" y="365673"/>
                  <a:pt x="1034321" y="354767"/>
                  <a:pt x="1004341" y="344774"/>
                </a:cubicBezTo>
                <a:lnTo>
                  <a:pt x="959370" y="329784"/>
                </a:lnTo>
                <a:lnTo>
                  <a:pt x="914400" y="314794"/>
                </a:lnTo>
                <a:cubicBezTo>
                  <a:pt x="855841" y="256235"/>
                  <a:pt x="917285" y="308741"/>
                  <a:pt x="839449" y="269823"/>
                </a:cubicBezTo>
                <a:cubicBezTo>
                  <a:pt x="823335" y="261766"/>
                  <a:pt x="810941" y="247160"/>
                  <a:pt x="794478" y="239843"/>
                </a:cubicBezTo>
                <a:cubicBezTo>
                  <a:pt x="765600" y="227008"/>
                  <a:pt x="734517" y="219857"/>
                  <a:pt x="704537" y="209863"/>
                </a:cubicBezTo>
                <a:lnTo>
                  <a:pt x="614596" y="179882"/>
                </a:lnTo>
                <a:lnTo>
                  <a:pt x="569626" y="164892"/>
                </a:lnTo>
                <a:cubicBezTo>
                  <a:pt x="559632" y="154899"/>
                  <a:pt x="552286" y="141232"/>
                  <a:pt x="539645" y="134912"/>
                </a:cubicBezTo>
                <a:cubicBezTo>
                  <a:pt x="503147" y="116663"/>
                  <a:pt x="432781" y="100700"/>
                  <a:pt x="389744" y="89941"/>
                </a:cubicBezTo>
                <a:cubicBezTo>
                  <a:pt x="379750" y="74951"/>
                  <a:pt x="373831" y="56225"/>
                  <a:pt x="359763" y="44971"/>
                </a:cubicBezTo>
                <a:cubicBezTo>
                  <a:pt x="347425" y="35100"/>
                  <a:pt x="328342" y="38111"/>
                  <a:pt x="314793" y="29981"/>
                </a:cubicBezTo>
                <a:cubicBezTo>
                  <a:pt x="302674" y="22710"/>
                  <a:pt x="294806" y="9994"/>
                  <a:pt x="284813" y="0"/>
                </a:cubicBezTo>
                <a:cubicBezTo>
                  <a:pt x="219856" y="4997"/>
                  <a:pt x="153825" y="2213"/>
                  <a:pt x="89941" y="14990"/>
                </a:cubicBezTo>
                <a:cubicBezTo>
                  <a:pt x="76082" y="17762"/>
                  <a:pt x="64923" y="31738"/>
                  <a:pt x="59960" y="44971"/>
                </a:cubicBezTo>
                <a:cubicBezTo>
                  <a:pt x="49288" y="73430"/>
                  <a:pt x="52342" y="105426"/>
                  <a:pt x="44970" y="134912"/>
                </a:cubicBezTo>
                <a:cubicBezTo>
                  <a:pt x="37305" y="165570"/>
                  <a:pt x="24983" y="194873"/>
                  <a:pt x="14990" y="224853"/>
                </a:cubicBezTo>
                <a:lnTo>
                  <a:pt x="0" y="269823"/>
                </a:lnTo>
                <a:cubicBezTo>
                  <a:pt x="9993" y="279817"/>
                  <a:pt x="17861" y="292533"/>
                  <a:pt x="29980" y="299804"/>
                </a:cubicBezTo>
                <a:cubicBezTo>
                  <a:pt x="43529" y="307934"/>
                  <a:pt x="66185" y="301647"/>
                  <a:pt x="74950" y="314794"/>
                </a:cubicBezTo>
                <a:cubicBezTo>
                  <a:pt x="86141" y="331581"/>
                  <a:pt x="86162" y="411254"/>
                  <a:pt x="104931" y="434715"/>
                </a:cubicBezTo>
                <a:cubicBezTo>
                  <a:pt x="116185" y="448783"/>
                  <a:pt x="132810" y="458998"/>
                  <a:pt x="149901" y="464695"/>
                </a:cubicBezTo>
                <a:cubicBezTo>
                  <a:pt x="178735" y="474307"/>
                  <a:pt x="209862" y="474689"/>
                  <a:pt x="239842" y="479686"/>
                </a:cubicBezTo>
                <a:cubicBezTo>
                  <a:pt x="254832" y="489679"/>
                  <a:pt x="268699" y="501609"/>
                  <a:pt x="284813" y="509666"/>
                </a:cubicBezTo>
                <a:cubicBezTo>
                  <a:pt x="298946" y="516732"/>
                  <a:pt x="318610" y="513483"/>
                  <a:pt x="329783" y="524656"/>
                </a:cubicBezTo>
                <a:cubicBezTo>
                  <a:pt x="340956" y="535829"/>
                  <a:pt x="339776" y="554637"/>
                  <a:pt x="344773" y="569627"/>
                </a:cubicBezTo>
                <a:cubicBezTo>
                  <a:pt x="343794" y="573544"/>
                  <a:pt x="322612" y="664784"/>
                  <a:pt x="314793" y="674558"/>
                </a:cubicBezTo>
                <a:cubicBezTo>
                  <a:pt x="303538" y="688626"/>
                  <a:pt x="283662" y="693005"/>
                  <a:pt x="269822" y="704538"/>
                </a:cubicBezTo>
                <a:cubicBezTo>
                  <a:pt x="253536" y="718109"/>
                  <a:pt x="239842" y="734518"/>
                  <a:pt x="224852" y="749508"/>
                </a:cubicBezTo>
                <a:cubicBezTo>
                  <a:pt x="202022" y="818000"/>
                  <a:pt x="195413" y="816268"/>
                  <a:pt x="224852" y="914400"/>
                </a:cubicBezTo>
                <a:cubicBezTo>
                  <a:pt x="228913" y="927937"/>
                  <a:pt x="244839" y="934387"/>
                  <a:pt x="254832" y="944381"/>
                </a:cubicBezTo>
                <a:cubicBezTo>
                  <a:pt x="269822" y="939384"/>
                  <a:pt x="294806" y="944380"/>
                  <a:pt x="299803" y="929390"/>
                </a:cubicBezTo>
                <a:cubicBezTo>
                  <a:pt x="304272" y="915982"/>
                  <a:pt x="271383" y="913457"/>
                  <a:pt x="269822" y="899410"/>
                </a:cubicBezTo>
                <a:cubicBezTo>
                  <a:pt x="257519" y="788680"/>
                  <a:pt x="264500" y="801250"/>
                  <a:pt x="329783" y="779489"/>
                </a:cubicBezTo>
                <a:cubicBezTo>
                  <a:pt x="414727" y="784486"/>
                  <a:pt x="500240" y="783474"/>
                  <a:pt x="584616" y="794479"/>
                </a:cubicBezTo>
                <a:cubicBezTo>
                  <a:pt x="615953" y="798566"/>
                  <a:pt x="643048" y="822035"/>
                  <a:pt x="674557" y="824459"/>
                </a:cubicBezTo>
                <a:lnTo>
                  <a:pt x="869429" y="839449"/>
                </a:lnTo>
                <a:lnTo>
                  <a:pt x="929390" y="899410"/>
                </a:lnTo>
                <a:cubicBezTo>
                  <a:pt x="942129" y="912149"/>
                  <a:pt x="960292" y="918136"/>
                  <a:pt x="974360" y="929390"/>
                </a:cubicBezTo>
                <a:cubicBezTo>
                  <a:pt x="985396" y="938219"/>
                  <a:pt x="994347" y="949377"/>
                  <a:pt x="1004341" y="959371"/>
                </a:cubicBezTo>
                <a:cubicBezTo>
                  <a:pt x="1009338" y="974361"/>
                  <a:pt x="1026398" y="990208"/>
                  <a:pt x="1019331" y="1004341"/>
                </a:cubicBezTo>
                <a:cubicBezTo>
                  <a:pt x="1012264" y="1018474"/>
                  <a:pt x="989553" y="1014990"/>
                  <a:pt x="974360" y="1019331"/>
                </a:cubicBezTo>
                <a:cubicBezTo>
                  <a:pt x="954551" y="1024991"/>
                  <a:pt x="934209" y="1028662"/>
                  <a:pt x="914400" y="1034322"/>
                </a:cubicBezTo>
                <a:cubicBezTo>
                  <a:pt x="899207" y="1038663"/>
                  <a:pt x="884854" y="1045884"/>
                  <a:pt x="869429" y="1049312"/>
                </a:cubicBezTo>
                <a:cubicBezTo>
                  <a:pt x="839759" y="1055905"/>
                  <a:pt x="809468" y="1059305"/>
                  <a:pt x="779488" y="1064302"/>
                </a:cubicBezTo>
                <a:cubicBezTo>
                  <a:pt x="784485" y="1089286"/>
                  <a:pt x="780345" y="1118054"/>
                  <a:pt x="794478" y="1139253"/>
                </a:cubicBezTo>
                <a:cubicBezTo>
                  <a:pt x="803243" y="1152400"/>
                  <a:pt x="828276" y="1143070"/>
                  <a:pt x="839449" y="1154243"/>
                </a:cubicBezTo>
                <a:cubicBezTo>
                  <a:pt x="850622" y="1165416"/>
                  <a:pt x="849442" y="1184223"/>
                  <a:pt x="854439" y="1199213"/>
                </a:cubicBezTo>
                <a:cubicBezTo>
                  <a:pt x="849442" y="1214203"/>
                  <a:pt x="850622" y="1233011"/>
                  <a:pt x="839449" y="1244184"/>
                </a:cubicBezTo>
                <a:cubicBezTo>
                  <a:pt x="828276" y="1255357"/>
                  <a:pt x="808611" y="1252108"/>
                  <a:pt x="794478" y="1259174"/>
                </a:cubicBezTo>
                <a:cubicBezTo>
                  <a:pt x="678234" y="1317295"/>
                  <a:pt x="817581" y="1266462"/>
                  <a:pt x="704537" y="1304145"/>
                </a:cubicBezTo>
                <a:lnTo>
                  <a:pt x="674557" y="1394086"/>
                </a:lnTo>
                <a:cubicBezTo>
                  <a:pt x="668860" y="1411177"/>
                  <a:pt x="652634" y="1422942"/>
                  <a:pt x="644577" y="1439056"/>
                </a:cubicBezTo>
                <a:cubicBezTo>
                  <a:pt x="637510" y="1453189"/>
                  <a:pt x="634583" y="1469037"/>
                  <a:pt x="629586" y="1484027"/>
                </a:cubicBezTo>
                <a:cubicBezTo>
                  <a:pt x="624589" y="1524001"/>
                  <a:pt x="621802" y="1564313"/>
                  <a:pt x="614596" y="1603948"/>
                </a:cubicBezTo>
                <a:cubicBezTo>
                  <a:pt x="611769" y="1619494"/>
                  <a:pt x="599606" y="1633117"/>
                  <a:pt x="599606" y="1648918"/>
                </a:cubicBezTo>
                <a:cubicBezTo>
                  <a:pt x="599606" y="1764856"/>
                  <a:pt x="603928" y="1766815"/>
                  <a:pt x="629586" y="1843790"/>
                </a:cubicBezTo>
                <a:cubicBezTo>
                  <a:pt x="614596" y="1848787"/>
                  <a:pt x="595789" y="1847608"/>
                  <a:pt x="584616" y="1858781"/>
                </a:cubicBezTo>
                <a:cubicBezTo>
                  <a:pt x="573443" y="1869954"/>
                  <a:pt x="569626" y="1887950"/>
                  <a:pt x="569626" y="1903751"/>
                </a:cubicBezTo>
                <a:cubicBezTo>
                  <a:pt x="569626" y="1919552"/>
                  <a:pt x="574745" y="1936383"/>
                  <a:pt x="584616" y="1948722"/>
                </a:cubicBezTo>
                <a:cubicBezTo>
                  <a:pt x="605750" y="1975139"/>
                  <a:pt x="644932" y="1983817"/>
                  <a:pt x="674557" y="1993692"/>
                </a:cubicBezTo>
                <a:cubicBezTo>
                  <a:pt x="684550" y="2008682"/>
                  <a:pt x="693282" y="2024595"/>
                  <a:pt x="704537" y="2038663"/>
                </a:cubicBezTo>
                <a:cubicBezTo>
                  <a:pt x="713366" y="2049699"/>
                  <a:pt x="728198" y="2056002"/>
                  <a:pt x="734518" y="2068643"/>
                </a:cubicBezTo>
                <a:cubicBezTo>
                  <a:pt x="748651" y="2096909"/>
                  <a:pt x="739515" y="2136099"/>
                  <a:pt x="764498" y="214359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 11"/>
          <p:cNvSpPr/>
          <p:nvPr/>
        </p:nvSpPr>
        <p:spPr>
          <a:xfrm>
            <a:off x="5433970" y="4809345"/>
            <a:ext cx="482303" cy="1381593"/>
          </a:xfrm>
          <a:custGeom>
            <a:avLst/>
            <a:gdLst>
              <a:gd name="connsiteX0" fmla="*/ 82410 w 482303"/>
              <a:gd name="connsiteY0" fmla="*/ 2498 h 1381593"/>
              <a:gd name="connsiteX1" fmla="*/ 67420 w 482303"/>
              <a:gd name="connsiteY1" fmla="*/ 62458 h 1381593"/>
              <a:gd name="connsiteX2" fmla="*/ 52430 w 482303"/>
              <a:gd name="connsiteY2" fmla="*/ 107429 h 1381593"/>
              <a:gd name="connsiteX3" fmla="*/ 67420 w 482303"/>
              <a:gd name="connsiteY3" fmla="*/ 152399 h 1381593"/>
              <a:gd name="connsiteX4" fmla="*/ 37440 w 482303"/>
              <a:gd name="connsiteY4" fmla="*/ 407232 h 1381593"/>
              <a:gd name="connsiteX5" fmla="*/ 22450 w 482303"/>
              <a:gd name="connsiteY5" fmla="*/ 467193 h 1381593"/>
              <a:gd name="connsiteX6" fmla="*/ 7460 w 482303"/>
              <a:gd name="connsiteY6" fmla="*/ 542144 h 1381593"/>
              <a:gd name="connsiteX7" fmla="*/ 37440 w 482303"/>
              <a:gd name="connsiteY7" fmla="*/ 826957 h 1381593"/>
              <a:gd name="connsiteX8" fmla="*/ 67420 w 482303"/>
              <a:gd name="connsiteY8" fmla="*/ 871927 h 1381593"/>
              <a:gd name="connsiteX9" fmla="*/ 112391 w 482303"/>
              <a:gd name="connsiteY9" fmla="*/ 901907 h 1381593"/>
              <a:gd name="connsiteX10" fmla="*/ 172351 w 482303"/>
              <a:gd name="connsiteY10" fmla="*/ 991848 h 1381593"/>
              <a:gd name="connsiteX11" fmla="*/ 217322 w 482303"/>
              <a:gd name="connsiteY11" fmla="*/ 1126760 h 1381593"/>
              <a:gd name="connsiteX12" fmla="*/ 247302 w 482303"/>
              <a:gd name="connsiteY12" fmla="*/ 1171730 h 1381593"/>
              <a:gd name="connsiteX13" fmla="*/ 307263 w 482303"/>
              <a:gd name="connsiteY13" fmla="*/ 1231691 h 1381593"/>
              <a:gd name="connsiteX14" fmla="*/ 382214 w 482303"/>
              <a:gd name="connsiteY14" fmla="*/ 1366603 h 1381593"/>
              <a:gd name="connsiteX15" fmla="*/ 427184 w 482303"/>
              <a:gd name="connsiteY15" fmla="*/ 1381593 h 1381593"/>
              <a:gd name="connsiteX16" fmla="*/ 427184 w 482303"/>
              <a:gd name="connsiteY16" fmla="*/ 1261671 h 1381593"/>
              <a:gd name="connsiteX17" fmla="*/ 367223 w 482303"/>
              <a:gd name="connsiteY17" fmla="*/ 1171730 h 1381593"/>
              <a:gd name="connsiteX18" fmla="*/ 337243 w 482303"/>
              <a:gd name="connsiteY18" fmla="*/ 1066799 h 1381593"/>
              <a:gd name="connsiteX19" fmla="*/ 322253 w 482303"/>
              <a:gd name="connsiteY19" fmla="*/ 961868 h 1381593"/>
              <a:gd name="connsiteX20" fmla="*/ 262292 w 482303"/>
              <a:gd name="connsiteY20" fmla="*/ 931888 h 1381593"/>
              <a:gd name="connsiteX21" fmla="*/ 172351 w 482303"/>
              <a:gd name="connsiteY21" fmla="*/ 856937 h 1381593"/>
              <a:gd name="connsiteX22" fmla="*/ 127381 w 482303"/>
              <a:gd name="connsiteY22" fmla="*/ 811966 h 1381593"/>
              <a:gd name="connsiteX23" fmla="*/ 127381 w 482303"/>
              <a:gd name="connsiteY23" fmla="*/ 482183 h 1381593"/>
              <a:gd name="connsiteX24" fmla="*/ 142371 w 482303"/>
              <a:gd name="connsiteY24" fmla="*/ 437212 h 1381593"/>
              <a:gd name="connsiteX25" fmla="*/ 172351 w 482303"/>
              <a:gd name="connsiteY25" fmla="*/ 392242 h 1381593"/>
              <a:gd name="connsiteX26" fmla="*/ 172351 w 482303"/>
              <a:gd name="connsiteY26" fmla="*/ 47468 h 1381593"/>
              <a:gd name="connsiteX27" fmla="*/ 82410 w 482303"/>
              <a:gd name="connsiteY27" fmla="*/ 2498 h 1381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2303" h="1381593">
                <a:moveTo>
                  <a:pt x="82410" y="2498"/>
                </a:moveTo>
                <a:cubicBezTo>
                  <a:pt x="64922" y="4996"/>
                  <a:pt x="73080" y="42649"/>
                  <a:pt x="67420" y="62458"/>
                </a:cubicBezTo>
                <a:cubicBezTo>
                  <a:pt x="63079" y="77651"/>
                  <a:pt x="52430" y="91628"/>
                  <a:pt x="52430" y="107429"/>
                </a:cubicBezTo>
                <a:cubicBezTo>
                  <a:pt x="52430" y="123230"/>
                  <a:pt x="62423" y="137409"/>
                  <a:pt x="67420" y="152399"/>
                </a:cubicBezTo>
                <a:cubicBezTo>
                  <a:pt x="30972" y="334641"/>
                  <a:pt x="77354" y="87919"/>
                  <a:pt x="37440" y="407232"/>
                </a:cubicBezTo>
                <a:cubicBezTo>
                  <a:pt x="34885" y="427675"/>
                  <a:pt x="26919" y="447081"/>
                  <a:pt x="22450" y="467193"/>
                </a:cubicBezTo>
                <a:cubicBezTo>
                  <a:pt x="16923" y="492065"/>
                  <a:pt x="12457" y="517160"/>
                  <a:pt x="7460" y="542144"/>
                </a:cubicBezTo>
                <a:cubicBezTo>
                  <a:pt x="8835" y="564143"/>
                  <a:pt x="0" y="752076"/>
                  <a:pt x="37440" y="826957"/>
                </a:cubicBezTo>
                <a:cubicBezTo>
                  <a:pt x="45497" y="843071"/>
                  <a:pt x="54681" y="859188"/>
                  <a:pt x="67420" y="871927"/>
                </a:cubicBezTo>
                <a:cubicBezTo>
                  <a:pt x="80159" y="884666"/>
                  <a:pt x="97401" y="891914"/>
                  <a:pt x="112391" y="901907"/>
                </a:cubicBezTo>
                <a:cubicBezTo>
                  <a:pt x="132378" y="931887"/>
                  <a:pt x="160957" y="957665"/>
                  <a:pt x="172351" y="991848"/>
                </a:cubicBezTo>
                <a:lnTo>
                  <a:pt x="217322" y="1126760"/>
                </a:lnTo>
                <a:cubicBezTo>
                  <a:pt x="223019" y="1143851"/>
                  <a:pt x="235578" y="1158051"/>
                  <a:pt x="247302" y="1171730"/>
                </a:cubicBezTo>
                <a:cubicBezTo>
                  <a:pt x="265697" y="1193191"/>
                  <a:pt x="307263" y="1231691"/>
                  <a:pt x="307263" y="1231691"/>
                </a:cubicBezTo>
                <a:cubicBezTo>
                  <a:pt x="329612" y="1298737"/>
                  <a:pt x="324513" y="1328136"/>
                  <a:pt x="382214" y="1366603"/>
                </a:cubicBezTo>
                <a:cubicBezTo>
                  <a:pt x="395361" y="1375368"/>
                  <a:pt x="412194" y="1376596"/>
                  <a:pt x="427184" y="1381593"/>
                </a:cubicBezTo>
                <a:cubicBezTo>
                  <a:pt x="470266" y="1338510"/>
                  <a:pt x="482303" y="1344349"/>
                  <a:pt x="427184" y="1261671"/>
                </a:cubicBezTo>
                <a:lnTo>
                  <a:pt x="367223" y="1171730"/>
                </a:lnTo>
                <a:cubicBezTo>
                  <a:pt x="354379" y="1133199"/>
                  <a:pt x="344772" y="1108210"/>
                  <a:pt x="337243" y="1066799"/>
                </a:cubicBezTo>
                <a:cubicBezTo>
                  <a:pt x="330923" y="1032037"/>
                  <a:pt x="339412" y="992754"/>
                  <a:pt x="322253" y="961868"/>
                </a:cubicBezTo>
                <a:cubicBezTo>
                  <a:pt x="311401" y="942334"/>
                  <a:pt x="282279" y="941881"/>
                  <a:pt x="262292" y="931888"/>
                </a:cubicBezTo>
                <a:cubicBezTo>
                  <a:pt x="184413" y="854006"/>
                  <a:pt x="297064" y="963834"/>
                  <a:pt x="172351" y="856937"/>
                </a:cubicBezTo>
                <a:cubicBezTo>
                  <a:pt x="156255" y="843141"/>
                  <a:pt x="142371" y="826956"/>
                  <a:pt x="127381" y="811966"/>
                </a:cubicBezTo>
                <a:cubicBezTo>
                  <a:pt x="83830" y="681313"/>
                  <a:pt x="102520" y="755654"/>
                  <a:pt x="127381" y="482183"/>
                </a:cubicBezTo>
                <a:cubicBezTo>
                  <a:pt x="128812" y="466447"/>
                  <a:pt x="135305" y="451345"/>
                  <a:pt x="142371" y="437212"/>
                </a:cubicBezTo>
                <a:cubicBezTo>
                  <a:pt x="150428" y="421098"/>
                  <a:pt x="162358" y="407232"/>
                  <a:pt x="172351" y="392242"/>
                </a:cubicBezTo>
                <a:cubicBezTo>
                  <a:pt x="214731" y="265099"/>
                  <a:pt x="215047" y="282299"/>
                  <a:pt x="172351" y="47468"/>
                </a:cubicBezTo>
                <a:cubicBezTo>
                  <a:pt x="165892" y="11945"/>
                  <a:pt x="99899" y="0"/>
                  <a:pt x="82410" y="249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repu\Desktop\New folder (2)\mapscorrected\REGIO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5102636" cy="580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476672"/>
            <a:ext cx="244827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NEIGRIMHS, </a:t>
            </a:r>
            <a:r>
              <a:rPr lang="en-US" sz="2000" dirty="0" err="1" smtClean="0">
                <a:solidFill>
                  <a:schemeClr val="bg1"/>
                </a:solidFill>
              </a:rPr>
              <a:t>Shillong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980728"/>
            <a:ext cx="2448272" cy="470898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Assam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Meghalaya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Tripura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Manipur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Sikkim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Arunachal Pradesh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Nagaland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Mizoram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233216" y="2197036"/>
            <a:ext cx="1606308" cy="1228216"/>
          </a:xfrm>
          <a:custGeom>
            <a:avLst/>
            <a:gdLst>
              <a:gd name="connsiteX0" fmla="*/ 983361 w 1606308"/>
              <a:gd name="connsiteY0" fmla="*/ 1220721 h 1228216"/>
              <a:gd name="connsiteX1" fmla="*/ 1013341 w 1606308"/>
              <a:gd name="connsiteY1" fmla="*/ 1175751 h 1228216"/>
              <a:gd name="connsiteX2" fmla="*/ 1028332 w 1606308"/>
              <a:gd name="connsiteY2" fmla="*/ 1070820 h 1228216"/>
              <a:gd name="connsiteX3" fmla="*/ 1043322 w 1606308"/>
              <a:gd name="connsiteY3" fmla="*/ 1025849 h 1228216"/>
              <a:gd name="connsiteX4" fmla="*/ 1028332 w 1606308"/>
              <a:gd name="connsiteY4" fmla="*/ 830977 h 1228216"/>
              <a:gd name="connsiteX5" fmla="*/ 1118273 w 1606308"/>
              <a:gd name="connsiteY5" fmla="*/ 890938 h 1228216"/>
              <a:gd name="connsiteX6" fmla="*/ 1163243 w 1606308"/>
              <a:gd name="connsiteY6" fmla="*/ 875948 h 1228216"/>
              <a:gd name="connsiteX7" fmla="*/ 1178233 w 1606308"/>
              <a:gd name="connsiteY7" fmla="*/ 830977 h 1228216"/>
              <a:gd name="connsiteX8" fmla="*/ 1193223 w 1606308"/>
              <a:gd name="connsiteY8" fmla="*/ 696066 h 1228216"/>
              <a:gd name="connsiteX9" fmla="*/ 1223204 w 1606308"/>
              <a:gd name="connsiteY9" fmla="*/ 666085 h 1228216"/>
              <a:gd name="connsiteX10" fmla="*/ 1238194 w 1606308"/>
              <a:gd name="connsiteY10" fmla="*/ 531174 h 1228216"/>
              <a:gd name="connsiteX11" fmla="*/ 1313145 w 1606308"/>
              <a:gd name="connsiteY11" fmla="*/ 456223 h 1228216"/>
              <a:gd name="connsiteX12" fmla="*/ 1328135 w 1606308"/>
              <a:gd name="connsiteY12" fmla="*/ 306321 h 1228216"/>
              <a:gd name="connsiteX13" fmla="*/ 1373105 w 1606308"/>
              <a:gd name="connsiteY13" fmla="*/ 276341 h 1228216"/>
              <a:gd name="connsiteX14" fmla="*/ 1478036 w 1606308"/>
              <a:gd name="connsiteY14" fmla="*/ 246361 h 1228216"/>
              <a:gd name="connsiteX15" fmla="*/ 1523007 w 1606308"/>
              <a:gd name="connsiteY15" fmla="*/ 216380 h 1228216"/>
              <a:gd name="connsiteX16" fmla="*/ 1582968 w 1606308"/>
              <a:gd name="connsiteY16" fmla="*/ 126439 h 1228216"/>
              <a:gd name="connsiteX17" fmla="*/ 1597958 w 1606308"/>
              <a:gd name="connsiteY17" fmla="*/ 36498 h 1228216"/>
              <a:gd name="connsiteX18" fmla="*/ 1508017 w 1606308"/>
              <a:gd name="connsiteY18" fmla="*/ 36498 h 1228216"/>
              <a:gd name="connsiteX19" fmla="*/ 1463046 w 1606308"/>
              <a:gd name="connsiteY19" fmla="*/ 66479 h 1228216"/>
              <a:gd name="connsiteX20" fmla="*/ 1238194 w 1606308"/>
              <a:gd name="connsiteY20" fmla="*/ 111449 h 1228216"/>
              <a:gd name="connsiteX21" fmla="*/ 1103282 w 1606308"/>
              <a:gd name="connsiteY21" fmla="*/ 186400 h 1228216"/>
              <a:gd name="connsiteX22" fmla="*/ 1028332 w 1606308"/>
              <a:gd name="connsiteY22" fmla="*/ 246361 h 1228216"/>
              <a:gd name="connsiteX23" fmla="*/ 998351 w 1606308"/>
              <a:gd name="connsiteY23" fmla="*/ 291331 h 1228216"/>
              <a:gd name="connsiteX24" fmla="*/ 953381 w 1606308"/>
              <a:gd name="connsiteY24" fmla="*/ 306321 h 1228216"/>
              <a:gd name="connsiteX25" fmla="*/ 773499 w 1606308"/>
              <a:gd name="connsiteY25" fmla="*/ 321312 h 1228216"/>
              <a:gd name="connsiteX26" fmla="*/ 683558 w 1606308"/>
              <a:gd name="connsiteY26" fmla="*/ 351292 h 1228216"/>
              <a:gd name="connsiteX27" fmla="*/ 548646 w 1606308"/>
              <a:gd name="connsiteY27" fmla="*/ 411253 h 1228216"/>
              <a:gd name="connsiteX28" fmla="*/ 308804 w 1606308"/>
              <a:gd name="connsiteY28" fmla="*/ 426243 h 1228216"/>
              <a:gd name="connsiteX29" fmla="*/ 188882 w 1606308"/>
              <a:gd name="connsiteY29" fmla="*/ 366282 h 1228216"/>
              <a:gd name="connsiteX30" fmla="*/ 173892 w 1606308"/>
              <a:gd name="connsiteY30" fmla="*/ 186400 h 1228216"/>
              <a:gd name="connsiteX31" fmla="*/ 23991 w 1606308"/>
              <a:gd name="connsiteY31" fmla="*/ 201390 h 1228216"/>
              <a:gd name="connsiteX32" fmla="*/ 38981 w 1606308"/>
              <a:gd name="connsiteY32" fmla="*/ 291331 h 1228216"/>
              <a:gd name="connsiteX33" fmla="*/ 83951 w 1606308"/>
              <a:gd name="connsiteY33" fmla="*/ 381272 h 1228216"/>
              <a:gd name="connsiteX34" fmla="*/ 98941 w 1606308"/>
              <a:gd name="connsiteY34" fmla="*/ 471213 h 1228216"/>
              <a:gd name="connsiteX35" fmla="*/ 233853 w 1606308"/>
              <a:gd name="connsiteY35" fmla="*/ 486203 h 1228216"/>
              <a:gd name="connsiteX36" fmla="*/ 278823 w 1606308"/>
              <a:gd name="connsiteY36" fmla="*/ 501194 h 1228216"/>
              <a:gd name="connsiteX37" fmla="*/ 383754 w 1606308"/>
              <a:gd name="connsiteY37" fmla="*/ 516184 h 1228216"/>
              <a:gd name="connsiteX38" fmla="*/ 473695 w 1606308"/>
              <a:gd name="connsiteY38" fmla="*/ 696066 h 1228216"/>
              <a:gd name="connsiteX39" fmla="*/ 518666 w 1606308"/>
              <a:gd name="connsiteY39" fmla="*/ 711056 h 1228216"/>
              <a:gd name="connsiteX40" fmla="*/ 848450 w 1606308"/>
              <a:gd name="connsiteY40" fmla="*/ 711056 h 1228216"/>
              <a:gd name="connsiteX41" fmla="*/ 833459 w 1606308"/>
              <a:gd name="connsiteY41" fmla="*/ 756026 h 1228216"/>
              <a:gd name="connsiteX42" fmla="*/ 788489 w 1606308"/>
              <a:gd name="connsiteY42" fmla="*/ 786007 h 1228216"/>
              <a:gd name="connsiteX43" fmla="*/ 758509 w 1606308"/>
              <a:gd name="connsiteY43" fmla="*/ 830977 h 1228216"/>
              <a:gd name="connsiteX44" fmla="*/ 698548 w 1606308"/>
              <a:gd name="connsiteY44" fmla="*/ 890938 h 1228216"/>
              <a:gd name="connsiteX45" fmla="*/ 683558 w 1606308"/>
              <a:gd name="connsiteY45" fmla="*/ 950898 h 1228216"/>
              <a:gd name="connsiteX46" fmla="*/ 683558 w 1606308"/>
              <a:gd name="connsiteY46" fmla="*/ 1070820 h 1228216"/>
              <a:gd name="connsiteX47" fmla="*/ 728528 w 1606308"/>
              <a:gd name="connsiteY47" fmla="*/ 1100800 h 1228216"/>
              <a:gd name="connsiteX48" fmla="*/ 758509 w 1606308"/>
              <a:gd name="connsiteY48" fmla="*/ 1130780 h 1228216"/>
              <a:gd name="connsiteX49" fmla="*/ 773499 w 1606308"/>
              <a:gd name="connsiteY49" fmla="*/ 1085810 h 1228216"/>
              <a:gd name="connsiteX50" fmla="*/ 773499 w 1606308"/>
              <a:gd name="connsiteY50" fmla="*/ 965889 h 1228216"/>
              <a:gd name="connsiteX51" fmla="*/ 818469 w 1606308"/>
              <a:gd name="connsiteY51" fmla="*/ 950898 h 1228216"/>
              <a:gd name="connsiteX52" fmla="*/ 848450 w 1606308"/>
              <a:gd name="connsiteY52" fmla="*/ 1040839 h 1228216"/>
              <a:gd name="connsiteX53" fmla="*/ 878430 w 1606308"/>
              <a:gd name="connsiteY53" fmla="*/ 1145771 h 1228216"/>
              <a:gd name="connsiteX54" fmla="*/ 938391 w 1606308"/>
              <a:gd name="connsiteY54" fmla="*/ 1220721 h 1228216"/>
              <a:gd name="connsiteX55" fmla="*/ 983361 w 1606308"/>
              <a:gd name="connsiteY55" fmla="*/ 1220721 h 12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06308" h="1228216">
                <a:moveTo>
                  <a:pt x="983361" y="1220721"/>
                </a:moveTo>
                <a:cubicBezTo>
                  <a:pt x="995853" y="1213226"/>
                  <a:pt x="1008164" y="1193007"/>
                  <a:pt x="1013341" y="1175751"/>
                </a:cubicBezTo>
                <a:cubicBezTo>
                  <a:pt x="1023494" y="1141909"/>
                  <a:pt x="1021403" y="1105466"/>
                  <a:pt x="1028332" y="1070820"/>
                </a:cubicBezTo>
                <a:cubicBezTo>
                  <a:pt x="1031431" y="1055326"/>
                  <a:pt x="1038325" y="1040839"/>
                  <a:pt x="1043322" y="1025849"/>
                </a:cubicBezTo>
                <a:cubicBezTo>
                  <a:pt x="1002168" y="902389"/>
                  <a:pt x="1008872" y="967192"/>
                  <a:pt x="1028332" y="830977"/>
                </a:cubicBezTo>
                <a:cubicBezTo>
                  <a:pt x="1055371" y="858016"/>
                  <a:pt x="1074884" y="890938"/>
                  <a:pt x="1118273" y="890938"/>
                </a:cubicBezTo>
                <a:cubicBezTo>
                  <a:pt x="1134074" y="890938"/>
                  <a:pt x="1148253" y="880945"/>
                  <a:pt x="1163243" y="875948"/>
                </a:cubicBezTo>
                <a:cubicBezTo>
                  <a:pt x="1168240" y="860958"/>
                  <a:pt x="1175635" y="846563"/>
                  <a:pt x="1178233" y="830977"/>
                </a:cubicBezTo>
                <a:cubicBezTo>
                  <a:pt x="1185671" y="786346"/>
                  <a:pt x="1181318" y="739719"/>
                  <a:pt x="1193223" y="696066"/>
                </a:cubicBezTo>
                <a:cubicBezTo>
                  <a:pt x="1196942" y="682431"/>
                  <a:pt x="1213210" y="676079"/>
                  <a:pt x="1223204" y="666085"/>
                </a:cubicBezTo>
                <a:cubicBezTo>
                  <a:pt x="1228201" y="621115"/>
                  <a:pt x="1220370" y="572763"/>
                  <a:pt x="1238194" y="531174"/>
                </a:cubicBezTo>
                <a:cubicBezTo>
                  <a:pt x="1252112" y="498699"/>
                  <a:pt x="1313145" y="456223"/>
                  <a:pt x="1313145" y="456223"/>
                </a:cubicBezTo>
                <a:cubicBezTo>
                  <a:pt x="1318142" y="406256"/>
                  <a:pt x="1312255" y="353961"/>
                  <a:pt x="1328135" y="306321"/>
                </a:cubicBezTo>
                <a:cubicBezTo>
                  <a:pt x="1333832" y="289230"/>
                  <a:pt x="1356991" y="284398"/>
                  <a:pt x="1373105" y="276341"/>
                </a:cubicBezTo>
                <a:cubicBezTo>
                  <a:pt x="1394609" y="265589"/>
                  <a:pt x="1458826" y="251163"/>
                  <a:pt x="1478036" y="246361"/>
                </a:cubicBezTo>
                <a:cubicBezTo>
                  <a:pt x="1493026" y="236367"/>
                  <a:pt x="1511143" y="229939"/>
                  <a:pt x="1523007" y="216380"/>
                </a:cubicBezTo>
                <a:cubicBezTo>
                  <a:pt x="1546734" y="189263"/>
                  <a:pt x="1582968" y="126439"/>
                  <a:pt x="1582968" y="126439"/>
                </a:cubicBezTo>
                <a:cubicBezTo>
                  <a:pt x="1587965" y="96459"/>
                  <a:pt x="1606308" y="65722"/>
                  <a:pt x="1597958" y="36498"/>
                </a:cubicBezTo>
                <a:cubicBezTo>
                  <a:pt x="1587530" y="0"/>
                  <a:pt x="1518445" y="33022"/>
                  <a:pt x="1508017" y="36498"/>
                </a:cubicBezTo>
                <a:cubicBezTo>
                  <a:pt x="1493027" y="46492"/>
                  <a:pt x="1479509" y="59162"/>
                  <a:pt x="1463046" y="66479"/>
                </a:cubicBezTo>
                <a:cubicBezTo>
                  <a:pt x="1374470" y="105846"/>
                  <a:pt x="1341100" y="100015"/>
                  <a:pt x="1238194" y="111449"/>
                </a:cubicBezTo>
                <a:cubicBezTo>
                  <a:pt x="1135106" y="180175"/>
                  <a:pt x="1182436" y="160016"/>
                  <a:pt x="1103282" y="186400"/>
                </a:cubicBezTo>
                <a:cubicBezTo>
                  <a:pt x="1069887" y="208663"/>
                  <a:pt x="1052745" y="215844"/>
                  <a:pt x="1028332" y="246361"/>
                </a:cubicBezTo>
                <a:cubicBezTo>
                  <a:pt x="1017078" y="260429"/>
                  <a:pt x="1012419" y="280077"/>
                  <a:pt x="998351" y="291331"/>
                </a:cubicBezTo>
                <a:cubicBezTo>
                  <a:pt x="986013" y="301202"/>
                  <a:pt x="969043" y="304233"/>
                  <a:pt x="953381" y="306321"/>
                </a:cubicBezTo>
                <a:cubicBezTo>
                  <a:pt x="893740" y="314273"/>
                  <a:pt x="833460" y="316315"/>
                  <a:pt x="773499" y="321312"/>
                </a:cubicBezTo>
                <a:cubicBezTo>
                  <a:pt x="743519" y="331305"/>
                  <a:pt x="709853" y="333763"/>
                  <a:pt x="683558" y="351292"/>
                </a:cubicBezTo>
                <a:cubicBezTo>
                  <a:pt x="639647" y="380566"/>
                  <a:pt x="607696" y="407562"/>
                  <a:pt x="548646" y="411253"/>
                </a:cubicBezTo>
                <a:lnTo>
                  <a:pt x="308804" y="426243"/>
                </a:lnTo>
                <a:cubicBezTo>
                  <a:pt x="205455" y="391793"/>
                  <a:pt x="241209" y="418608"/>
                  <a:pt x="188882" y="366282"/>
                </a:cubicBezTo>
                <a:cubicBezTo>
                  <a:pt x="183885" y="306321"/>
                  <a:pt x="216437" y="228946"/>
                  <a:pt x="173892" y="186400"/>
                </a:cubicBezTo>
                <a:cubicBezTo>
                  <a:pt x="138384" y="150892"/>
                  <a:pt x="63629" y="170560"/>
                  <a:pt x="23991" y="201390"/>
                </a:cubicBezTo>
                <a:cubicBezTo>
                  <a:pt x="0" y="220050"/>
                  <a:pt x="32388" y="261661"/>
                  <a:pt x="38981" y="291331"/>
                </a:cubicBezTo>
                <a:cubicBezTo>
                  <a:pt x="49325" y="337878"/>
                  <a:pt x="56999" y="340844"/>
                  <a:pt x="83951" y="381272"/>
                </a:cubicBezTo>
                <a:cubicBezTo>
                  <a:pt x="88948" y="411252"/>
                  <a:pt x="74041" y="453783"/>
                  <a:pt x="98941" y="471213"/>
                </a:cubicBezTo>
                <a:cubicBezTo>
                  <a:pt x="136009" y="497161"/>
                  <a:pt x="189221" y="478764"/>
                  <a:pt x="233853" y="486203"/>
                </a:cubicBezTo>
                <a:cubicBezTo>
                  <a:pt x="249439" y="488801"/>
                  <a:pt x="263329" y="498095"/>
                  <a:pt x="278823" y="501194"/>
                </a:cubicBezTo>
                <a:cubicBezTo>
                  <a:pt x="313469" y="508123"/>
                  <a:pt x="348777" y="511187"/>
                  <a:pt x="383754" y="516184"/>
                </a:cubicBezTo>
                <a:cubicBezTo>
                  <a:pt x="425129" y="640308"/>
                  <a:pt x="396205" y="579830"/>
                  <a:pt x="473695" y="696066"/>
                </a:cubicBezTo>
                <a:cubicBezTo>
                  <a:pt x="482460" y="709213"/>
                  <a:pt x="503676" y="706059"/>
                  <a:pt x="518666" y="711056"/>
                </a:cubicBezTo>
                <a:cubicBezTo>
                  <a:pt x="641404" y="686509"/>
                  <a:pt x="687251" y="670757"/>
                  <a:pt x="848450" y="711056"/>
                </a:cubicBezTo>
                <a:cubicBezTo>
                  <a:pt x="863779" y="714888"/>
                  <a:pt x="843330" y="743688"/>
                  <a:pt x="833459" y="756026"/>
                </a:cubicBezTo>
                <a:cubicBezTo>
                  <a:pt x="822205" y="770094"/>
                  <a:pt x="803479" y="776013"/>
                  <a:pt x="788489" y="786007"/>
                </a:cubicBezTo>
                <a:cubicBezTo>
                  <a:pt x="778496" y="800997"/>
                  <a:pt x="770233" y="817298"/>
                  <a:pt x="758509" y="830977"/>
                </a:cubicBezTo>
                <a:cubicBezTo>
                  <a:pt x="740114" y="852438"/>
                  <a:pt x="698548" y="890938"/>
                  <a:pt x="698548" y="890938"/>
                </a:cubicBezTo>
                <a:cubicBezTo>
                  <a:pt x="693551" y="910925"/>
                  <a:pt x="689218" y="931089"/>
                  <a:pt x="683558" y="950898"/>
                </a:cubicBezTo>
                <a:cubicBezTo>
                  <a:pt x="669651" y="999574"/>
                  <a:pt x="650732" y="1013375"/>
                  <a:pt x="683558" y="1070820"/>
                </a:cubicBezTo>
                <a:cubicBezTo>
                  <a:pt x="692496" y="1086462"/>
                  <a:pt x="714460" y="1089546"/>
                  <a:pt x="728528" y="1100800"/>
                </a:cubicBezTo>
                <a:cubicBezTo>
                  <a:pt x="739564" y="1109629"/>
                  <a:pt x="748515" y="1120787"/>
                  <a:pt x="758509" y="1130780"/>
                </a:cubicBezTo>
                <a:cubicBezTo>
                  <a:pt x="763506" y="1115790"/>
                  <a:pt x="773499" y="1101611"/>
                  <a:pt x="773499" y="1085810"/>
                </a:cubicBezTo>
                <a:cubicBezTo>
                  <a:pt x="773499" y="1021362"/>
                  <a:pt x="718249" y="1048765"/>
                  <a:pt x="773499" y="965889"/>
                </a:cubicBezTo>
                <a:cubicBezTo>
                  <a:pt x="782264" y="952742"/>
                  <a:pt x="803479" y="955895"/>
                  <a:pt x="818469" y="950898"/>
                </a:cubicBezTo>
                <a:cubicBezTo>
                  <a:pt x="828463" y="980878"/>
                  <a:pt x="840785" y="1010180"/>
                  <a:pt x="848450" y="1040839"/>
                </a:cubicBezTo>
                <a:cubicBezTo>
                  <a:pt x="853253" y="1060050"/>
                  <a:pt x="867678" y="1124266"/>
                  <a:pt x="878430" y="1145771"/>
                </a:cubicBezTo>
                <a:cubicBezTo>
                  <a:pt x="883122" y="1155155"/>
                  <a:pt x="921659" y="1215144"/>
                  <a:pt x="938391" y="1220721"/>
                </a:cubicBezTo>
                <a:cubicBezTo>
                  <a:pt x="957352" y="1227041"/>
                  <a:pt x="970869" y="1228216"/>
                  <a:pt x="983361" y="122072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repu\Desktop\New folder (2)\mapscorrected\REGION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5102636" cy="5806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476672"/>
            <a:ext cx="244827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JIPMER, </a:t>
            </a:r>
            <a:r>
              <a:rPr lang="en-US" sz="2000" dirty="0" err="1" smtClean="0">
                <a:solidFill>
                  <a:schemeClr val="bg1"/>
                </a:solidFill>
              </a:rPr>
              <a:t>Puducherry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980728"/>
            <a:ext cx="2448272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Andhra Pradesh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Tamil Nadu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Karnataka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Kerala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Pudducherry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74438" y="3837482"/>
            <a:ext cx="1849490" cy="2158584"/>
          </a:xfrm>
          <a:custGeom>
            <a:avLst/>
            <a:gdLst>
              <a:gd name="connsiteX0" fmla="*/ 33141 w 1849490"/>
              <a:gd name="connsiteY0" fmla="*/ 869429 h 2158584"/>
              <a:gd name="connsiteX1" fmla="*/ 48131 w 1849490"/>
              <a:gd name="connsiteY1" fmla="*/ 824459 h 2158584"/>
              <a:gd name="connsiteX2" fmla="*/ 78111 w 1849490"/>
              <a:gd name="connsiteY2" fmla="*/ 779488 h 2158584"/>
              <a:gd name="connsiteX3" fmla="*/ 48131 w 1849490"/>
              <a:gd name="connsiteY3" fmla="*/ 734518 h 2158584"/>
              <a:gd name="connsiteX4" fmla="*/ 33141 w 1849490"/>
              <a:gd name="connsiteY4" fmla="*/ 689548 h 2158584"/>
              <a:gd name="connsiteX5" fmla="*/ 93101 w 1849490"/>
              <a:gd name="connsiteY5" fmla="*/ 614597 h 2158584"/>
              <a:gd name="connsiteX6" fmla="*/ 108092 w 1849490"/>
              <a:gd name="connsiteY6" fmla="*/ 569626 h 2158584"/>
              <a:gd name="connsiteX7" fmla="*/ 198033 w 1849490"/>
              <a:gd name="connsiteY7" fmla="*/ 524656 h 2158584"/>
              <a:gd name="connsiteX8" fmla="*/ 228013 w 1849490"/>
              <a:gd name="connsiteY8" fmla="*/ 494675 h 2158584"/>
              <a:gd name="connsiteX9" fmla="*/ 243003 w 1849490"/>
              <a:gd name="connsiteY9" fmla="*/ 449705 h 2158584"/>
              <a:gd name="connsiteX10" fmla="*/ 287974 w 1849490"/>
              <a:gd name="connsiteY10" fmla="*/ 434715 h 2158584"/>
              <a:gd name="connsiteX11" fmla="*/ 407895 w 1849490"/>
              <a:gd name="connsiteY11" fmla="*/ 419725 h 2158584"/>
              <a:gd name="connsiteX12" fmla="*/ 437875 w 1849490"/>
              <a:gd name="connsiteY12" fmla="*/ 389744 h 2158584"/>
              <a:gd name="connsiteX13" fmla="*/ 482846 w 1849490"/>
              <a:gd name="connsiteY13" fmla="*/ 374754 h 2158584"/>
              <a:gd name="connsiteX14" fmla="*/ 512826 w 1849490"/>
              <a:gd name="connsiteY14" fmla="*/ 329784 h 2158584"/>
              <a:gd name="connsiteX15" fmla="*/ 557797 w 1849490"/>
              <a:gd name="connsiteY15" fmla="*/ 314793 h 2158584"/>
              <a:gd name="connsiteX16" fmla="*/ 602767 w 1849490"/>
              <a:gd name="connsiteY16" fmla="*/ 284813 h 2158584"/>
              <a:gd name="connsiteX17" fmla="*/ 677718 w 1849490"/>
              <a:gd name="connsiteY17" fmla="*/ 224852 h 2158584"/>
              <a:gd name="connsiteX18" fmla="*/ 707698 w 1849490"/>
              <a:gd name="connsiteY18" fmla="*/ 179882 h 2158584"/>
              <a:gd name="connsiteX19" fmla="*/ 722688 w 1849490"/>
              <a:gd name="connsiteY19" fmla="*/ 134911 h 2158584"/>
              <a:gd name="connsiteX20" fmla="*/ 767659 w 1849490"/>
              <a:gd name="connsiteY20" fmla="*/ 29980 h 2158584"/>
              <a:gd name="connsiteX21" fmla="*/ 857600 w 1849490"/>
              <a:gd name="connsiteY21" fmla="*/ 0 h 2158584"/>
              <a:gd name="connsiteX22" fmla="*/ 902570 w 1849490"/>
              <a:gd name="connsiteY22" fmla="*/ 14990 h 2158584"/>
              <a:gd name="connsiteX23" fmla="*/ 932551 w 1849490"/>
              <a:gd name="connsiteY23" fmla="*/ 44970 h 2158584"/>
              <a:gd name="connsiteX24" fmla="*/ 1037482 w 1849490"/>
              <a:gd name="connsiteY24" fmla="*/ 59961 h 2158584"/>
              <a:gd name="connsiteX25" fmla="*/ 1097442 w 1849490"/>
              <a:gd name="connsiteY25" fmla="*/ 119921 h 2158584"/>
              <a:gd name="connsiteX26" fmla="*/ 1112433 w 1849490"/>
              <a:gd name="connsiteY26" fmla="*/ 164892 h 2158584"/>
              <a:gd name="connsiteX27" fmla="*/ 1187383 w 1849490"/>
              <a:gd name="connsiteY27" fmla="*/ 224852 h 2158584"/>
              <a:gd name="connsiteX28" fmla="*/ 1262334 w 1849490"/>
              <a:gd name="connsiteY28" fmla="*/ 284813 h 2158584"/>
              <a:gd name="connsiteX29" fmla="*/ 1292315 w 1849490"/>
              <a:gd name="connsiteY29" fmla="*/ 314793 h 2158584"/>
              <a:gd name="connsiteX30" fmla="*/ 1337285 w 1849490"/>
              <a:gd name="connsiteY30" fmla="*/ 329784 h 2158584"/>
              <a:gd name="connsiteX31" fmla="*/ 1457206 w 1849490"/>
              <a:gd name="connsiteY31" fmla="*/ 314793 h 2158584"/>
              <a:gd name="connsiteX32" fmla="*/ 1547147 w 1849490"/>
              <a:gd name="connsiteY32" fmla="*/ 284813 h 2158584"/>
              <a:gd name="connsiteX33" fmla="*/ 1697049 w 1849490"/>
              <a:gd name="connsiteY33" fmla="*/ 164892 h 2158584"/>
              <a:gd name="connsiteX34" fmla="*/ 1742019 w 1849490"/>
              <a:gd name="connsiteY34" fmla="*/ 149902 h 2158584"/>
              <a:gd name="connsiteX35" fmla="*/ 1831960 w 1849490"/>
              <a:gd name="connsiteY35" fmla="*/ 179882 h 2158584"/>
              <a:gd name="connsiteX36" fmla="*/ 1772000 w 1849490"/>
              <a:gd name="connsiteY36" fmla="*/ 254833 h 2158584"/>
              <a:gd name="connsiteX37" fmla="*/ 1727029 w 1849490"/>
              <a:gd name="connsiteY37" fmla="*/ 269823 h 2158584"/>
              <a:gd name="connsiteX38" fmla="*/ 1637088 w 1849490"/>
              <a:gd name="connsiteY38" fmla="*/ 374754 h 2158584"/>
              <a:gd name="connsiteX39" fmla="*/ 1547147 w 1849490"/>
              <a:gd name="connsiteY39" fmla="*/ 404734 h 2158584"/>
              <a:gd name="connsiteX40" fmla="*/ 1517167 w 1849490"/>
              <a:gd name="connsiteY40" fmla="*/ 434715 h 2158584"/>
              <a:gd name="connsiteX41" fmla="*/ 1472197 w 1849490"/>
              <a:gd name="connsiteY41" fmla="*/ 464695 h 2158584"/>
              <a:gd name="connsiteX42" fmla="*/ 1457206 w 1849490"/>
              <a:gd name="connsiteY42" fmla="*/ 539646 h 2158584"/>
              <a:gd name="connsiteX43" fmla="*/ 1412236 w 1849490"/>
              <a:gd name="connsiteY43" fmla="*/ 569626 h 2158584"/>
              <a:gd name="connsiteX44" fmla="*/ 1277324 w 1849490"/>
              <a:gd name="connsiteY44" fmla="*/ 629587 h 2158584"/>
              <a:gd name="connsiteX45" fmla="*/ 1217364 w 1849490"/>
              <a:gd name="connsiteY45" fmla="*/ 704538 h 2158584"/>
              <a:gd name="connsiteX46" fmla="*/ 1157403 w 1849490"/>
              <a:gd name="connsiteY46" fmla="*/ 719528 h 2158584"/>
              <a:gd name="connsiteX47" fmla="*/ 1067462 w 1849490"/>
              <a:gd name="connsiteY47" fmla="*/ 749508 h 2158584"/>
              <a:gd name="connsiteX48" fmla="*/ 1067462 w 1849490"/>
              <a:gd name="connsiteY48" fmla="*/ 944380 h 2158584"/>
              <a:gd name="connsiteX49" fmla="*/ 1097442 w 1849490"/>
              <a:gd name="connsiteY49" fmla="*/ 974361 h 2158584"/>
              <a:gd name="connsiteX50" fmla="*/ 1097442 w 1849490"/>
              <a:gd name="connsiteY50" fmla="*/ 1139252 h 2158584"/>
              <a:gd name="connsiteX51" fmla="*/ 1067462 w 1849490"/>
              <a:gd name="connsiteY51" fmla="*/ 1364105 h 2158584"/>
              <a:gd name="connsiteX52" fmla="*/ 1037482 w 1849490"/>
              <a:gd name="connsiteY52" fmla="*/ 1409075 h 2158584"/>
              <a:gd name="connsiteX53" fmla="*/ 932551 w 1849490"/>
              <a:gd name="connsiteY53" fmla="*/ 1753849 h 2158584"/>
              <a:gd name="connsiteX54" fmla="*/ 872590 w 1849490"/>
              <a:gd name="connsiteY54" fmla="*/ 1768839 h 2158584"/>
              <a:gd name="connsiteX55" fmla="*/ 887580 w 1849490"/>
              <a:gd name="connsiteY55" fmla="*/ 1918741 h 2158584"/>
              <a:gd name="connsiteX56" fmla="*/ 932551 w 1849490"/>
              <a:gd name="connsiteY56" fmla="*/ 1948721 h 2158584"/>
              <a:gd name="connsiteX57" fmla="*/ 887580 w 1849490"/>
              <a:gd name="connsiteY57" fmla="*/ 1978702 h 2158584"/>
              <a:gd name="connsiteX58" fmla="*/ 737679 w 1849490"/>
              <a:gd name="connsiteY58" fmla="*/ 2023672 h 2158584"/>
              <a:gd name="connsiteX59" fmla="*/ 692708 w 1849490"/>
              <a:gd name="connsiteY59" fmla="*/ 2113613 h 2158584"/>
              <a:gd name="connsiteX60" fmla="*/ 647738 w 1849490"/>
              <a:gd name="connsiteY60" fmla="*/ 2143593 h 2158584"/>
              <a:gd name="connsiteX61" fmla="*/ 602767 w 1849490"/>
              <a:gd name="connsiteY61" fmla="*/ 2158584 h 2158584"/>
              <a:gd name="connsiteX62" fmla="*/ 527816 w 1849490"/>
              <a:gd name="connsiteY62" fmla="*/ 2113613 h 2158584"/>
              <a:gd name="connsiteX63" fmla="*/ 542806 w 1849490"/>
              <a:gd name="connsiteY63" fmla="*/ 2068643 h 2158584"/>
              <a:gd name="connsiteX64" fmla="*/ 512826 w 1849490"/>
              <a:gd name="connsiteY64" fmla="*/ 2038662 h 2158584"/>
              <a:gd name="connsiteX65" fmla="*/ 422885 w 1849490"/>
              <a:gd name="connsiteY65" fmla="*/ 2008682 h 2158584"/>
              <a:gd name="connsiteX66" fmla="*/ 392905 w 1849490"/>
              <a:gd name="connsiteY66" fmla="*/ 1963711 h 2158584"/>
              <a:gd name="connsiteX67" fmla="*/ 362924 w 1849490"/>
              <a:gd name="connsiteY67" fmla="*/ 1873770 h 2158584"/>
              <a:gd name="connsiteX68" fmla="*/ 347934 w 1849490"/>
              <a:gd name="connsiteY68" fmla="*/ 1828800 h 2158584"/>
              <a:gd name="connsiteX69" fmla="*/ 332944 w 1849490"/>
              <a:gd name="connsiteY69" fmla="*/ 1753849 h 2158584"/>
              <a:gd name="connsiteX70" fmla="*/ 302964 w 1849490"/>
              <a:gd name="connsiteY70" fmla="*/ 1663908 h 2158584"/>
              <a:gd name="connsiteX71" fmla="*/ 272983 w 1849490"/>
              <a:gd name="connsiteY71" fmla="*/ 1573967 h 2158584"/>
              <a:gd name="connsiteX72" fmla="*/ 228013 w 1849490"/>
              <a:gd name="connsiteY72" fmla="*/ 1439056 h 2158584"/>
              <a:gd name="connsiteX73" fmla="*/ 213023 w 1849490"/>
              <a:gd name="connsiteY73" fmla="*/ 1394085 h 2158584"/>
              <a:gd name="connsiteX74" fmla="*/ 168052 w 1849490"/>
              <a:gd name="connsiteY74" fmla="*/ 1364105 h 2158584"/>
              <a:gd name="connsiteX75" fmla="*/ 93101 w 1849490"/>
              <a:gd name="connsiteY75" fmla="*/ 1139252 h 2158584"/>
              <a:gd name="connsiteX76" fmla="*/ 63121 w 1849490"/>
              <a:gd name="connsiteY76" fmla="*/ 1049311 h 2158584"/>
              <a:gd name="connsiteX77" fmla="*/ 33141 w 1849490"/>
              <a:gd name="connsiteY77" fmla="*/ 959370 h 2158584"/>
              <a:gd name="connsiteX78" fmla="*/ 18151 w 1849490"/>
              <a:gd name="connsiteY78" fmla="*/ 899410 h 2158584"/>
              <a:gd name="connsiteX79" fmla="*/ 3160 w 1849490"/>
              <a:gd name="connsiteY79" fmla="*/ 824459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849490" h="2158584">
                <a:moveTo>
                  <a:pt x="33141" y="869429"/>
                </a:moveTo>
                <a:cubicBezTo>
                  <a:pt x="38138" y="854439"/>
                  <a:pt x="41065" y="838592"/>
                  <a:pt x="48131" y="824459"/>
                </a:cubicBezTo>
                <a:cubicBezTo>
                  <a:pt x="56188" y="808345"/>
                  <a:pt x="78111" y="797504"/>
                  <a:pt x="78111" y="779488"/>
                </a:cubicBezTo>
                <a:cubicBezTo>
                  <a:pt x="78111" y="761472"/>
                  <a:pt x="56188" y="750632"/>
                  <a:pt x="48131" y="734518"/>
                </a:cubicBezTo>
                <a:cubicBezTo>
                  <a:pt x="41065" y="720385"/>
                  <a:pt x="38138" y="704538"/>
                  <a:pt x="33141" y="689548"/>
                </a:cubicBezTo>
                <a:cubicBezTo>
                  <a:pt x="70818" y="576514"/>
                  <a:pt x="15612" y="711458"/>
                  <a:pt x="93101" y="614597"/>
                </a:cubicBezTo>
                <a:cubicBezTo>
                  <a:pt x="102972" y="602258"/>
                  <a:pt x="98221" y="581965"/>
                  <a:pt x="108092" y="569626"/>
                </a:cubicBezTo>
                <a:cubicBezTo>
                  <a:pt x="129226" y="543209"/>
                  <a:pt x="168408" y="534531"/>
                  <a:pt x="198033" y="524656"/>
                </a:cubicBezTo>
                <a:cubicBezTo>
                  <a:pt x="208026" y="514662"/>
                  <a:pt x="220742" y="506794"/>
                  <a:pt x="228013" y="494675"/>
                </a:cubicBezTo>
                <a:cubicBezTo>
                  <a:pt x="236142" y="481126"/>
                  <a:pt x="231830" y="460878"/>
                  <a:pt x="243003" y="449705"/>
                </a:cubicBezTo>
                <a:cubicBezTo>
                  <a:pt x="254176" y="438532"/>
                  <a:pt x="272428" y="437542"/>
                  <a:pt x="287974" y="434715"/>
                </a:cubicBezTo>
                <a:cubicBezTo>
                  <a:pt x="327609" y="427509"/>
                  <a:pt x="367921" y="424722"/>
                  <a:pt x="407895" y="419725"/>
                </a:cubicBezTo>
                <a:cubicBezTo>
                  <a:pt x="417888" y="409731"/>
                  <a:pt x="425756" y="397015"/>
                  <a:pt x="437875" y="389744"/>
                </a:cubicBezTo>
                <a:cubicBezTo>
                  <a:pt x="451424" y="381614"/>
                  <a:pt x="470507" y="384625"/>
                  <a:pt x="482846" y="374754"/>
                </a:cubicBezTo>
                <a:cubicBezTo>
                  <a:pt x="496914" y="363500"/>
                  <a:pt x="498758" y="341038"/>
                  <a:pt x="512826" y="329784"/>
                </a:cubicBezTo>
                <a:cubicBezTo>
                  <a:pt x="525165" y="319913"/>
                  <a:pt x="543664" y="321860"/>
                  <a:pt x="557797" y="314793"/>
                </a:cubicBezTo>
                <a:cubicBezTo>
                  <a:pt x="573911" y="306736"/>
                  <a:pt x="587777" y="294806"/>
                  <a:pt x="602767" y="284813"/>
                </a:cubicBezTo>
                <a:cubicBezTo>
                  <a:pt x="688684" y="155937"/>
                  <a:pt x="574282" y="307601"/>
                  <a:pt x="677718" y="224852"/>
                </a:cubicBezTo>
                <a:cubicBezTo>
                  <a:pt x="691786" y="213598"/>
                  <a:pt x="697705" y="194872"/>
                  <a:pt x="707698" y="179882"/>
                </a:cubicBezTo>
                <a:cubicBezTo>
                  <a:pt x="712695" y="164892"/>
                  <a:pt x="718856" y="150240"/>
                  <a:pt x="722688" y="134911"/>
                </a:cubicBezTo>
                <a:cubicBezTo>
                  <a:pt x="733163" y="93011"/>
                  <a:pt x="723706" y="51957"/>
                  <a:pt x="767659" y="29980"/>
                </a:cubicBezTo>
                <a:cubicBezTo>
                  <a:pt x="795925" y="15847"/>
                  <a:pt x="857600" y="0"/>
                  <a:pt x="857600" y="0"/>
                </a:cubicBezTo>
                <a:cubicBezTo>
                  <a:pt x="872590" y="4997"/>
                  <a:pt x="889021" y="6861"/>
                  <a:pt x="902570" y="14990"/>
                </a:cubicBezTo>
                <a:cubicBezTo>
                  <a:pt x="914689" y="22261"/>
                  <a:pt x="919143" y="40501"/>
                  <a:pt x="932551" y="44970"/>
                </a:cubicBezTo>
                <a:cubicBezTo>
                  <a:pt x="966070" y="56143"/>
                  <a:pt x="1002505" y="54964"/>
                  <a:pt x="1037482" y="59961"/>
                </a:cubicBezTo>
                <a:cubicBezTo>
                  <a:pt x="1077455" y="179881"/>
                  <a:pt x="1017495" y="39974"/>
                  <a:pt x="1097442" y="119921"/>
                </a:cubicBezTo>
                <a:cubicBezTo>
                  <a:pt x="1108615" y="131094"/>
                  <a:pt x="1105366" y="150759"/>
                  <a:pt x="1112433" y="164892"/>
                </a:cubicBezTo>
                <a:cubicBezTo>
                  <a:pt x="1139555" y="219135"/>
                  <a:pt x="1135516" y="207563"/>
                  <a:pt x="1187383" y="224852"/>
                </a:cubicBezTo>
                <a:cubicBezTo>
                  <a:pt x="1259768" y="297237"/>
                  <a:pt x="1167790" y="209179"/>
                  <a:pt x="1262334" y="284813"/>
                </a:cubicBezTo>
                <a:cubicBezTo>
                  <a:pt x="1273370" y="293642"/>
                  <a:pt x="1280196" y="307522"/>
                  <a:pt x="1292315" y="314793"/>
                </a:cubicBezTo>
                <a:cubicBezTo>
                  <a:pt x="1305864" y="322923"/>
                  <a:pt x="1322295" y="324787"/>
                  <a:pt x="1337285" y="329784"/>
                </a:cubicBezTo>
                <a:cubicBezTo>
                  <a:pt x="1377259" y="324787"/>
                  <a:pt x="1417815" y="323234"/>
                  <a:pt x="1457206" y="314793"/>
                </a:cubicBezTo>
                <a:cubicBezTo>
                  <a:pt x="1488107" y="308171"/>
                  <a:pt x="1547147" y="284813"/>
                  <a:pt x="1547147" y="284813"/>
                </a:cubicBezTo>
                <a:cubicBezTo>
                  <a:pt x="1632586" y="199374"/>
                  <a:pt x="1583589" y="240531"/>
                  <a:pt x="1697049" y="164892"/>
                </a:cubicBezTo>
                <a:cubicBezTo>
                  <a:pt x="1710196" y="156127"/>
                  <a:pt x="1727029" y="154899"/>
                  <a:pt x="1742019" y="149902"/>
                </a:cubicBezTo>
                <a:cubicBezTo>
                  <a:pt x="1771999" y="159895"/>
                  <a:pt x="1849490" y="153588"/>
                  <a:pt x="1831960" y="179882"/>
                </a:cubicBezTo>
                <a:cubicBezTo>
                  <a:pt x="1818345" y="200305"/>
                  <a:pt x="1795731" y="240594"/>
                  <a:pt x="1772000" y="254833"/>
                </a:cubicBezTo>
                <a:cubicBezTo>
                  <a:pt x="1758451" y="262963"/>
                  <a:pt x="1742019" y="264826"/>
                  <a:pt x="1727029" y="269823"/>
                </a:cubicBezTo>
                <a:cubicBezTo>
                  <a:pt x="1707848" y="298594"/>
                  <a:pt x="1668245" y="364368"/>
                  <a:pt x="1637088" y="374754"/>
                </a:cubicBezTo>
                <a:lnTo>
                  <a:pt x="1547147" y="404734"/>
                </a:lnTo>
                <a:cubicBezTo>
                  <a:pt x="1537154" y="414728"/>
                  <a:pt x="1528203" y="425886"/>
                  <a:pt x="1517167" y="434715"/>
                </a:cubicBezTo>
                <a:cubicBezTo>
                  <a:pt x="1503099" y="445969"/>
                  <a:pt x="1481135" y="449053"/>
                  <a:pt x="1472197" y="464695"/>
                </a:cubicBezTo>
                <a:cubicBezTo>
                  <a:pt x="1459556" y="486816"/>
                  <a:pt x="1469847" y="517525"/>
                  <a:pt x="1457206" y="539646"/>
                </a:cubicBezTo>
                <a:cubicBezTo>
                  <a:pt x="1448268" y="555288"/>
                  <a:pt x="1428699" y="562309"/>
                  <a:pt x="1412236" y="569626"/>
                </a:cubicBezTo>
                <a:cubicBezTo>
                  <a:pt x="1251684" y="640983"/>
                  <a:pt x="1379100" y="561738"/>
                  <a:pt x="1277324" y="629587"/>
                </a:cubicBezTo>
                <a:cubicBezTo>
                  <a:pt x="1266734" y="645472"/>
                  <a:pt x="1238722" y="693859"/>
                  <a:pt x="1217364" y="704538"/>
                </a:cubicBezTo>
                <a:cubicBezTo>
                  <a:pt x="1198937" y="713752"/>
                  <a:pt x="1177136" y="713608"/>
                  <a:pt x="1157403" y="719528"/>
                </a:cubicBezTo>
                <a:cubicBezTo>
                  <a:pt x="1127134" y="728609"/>
                  <a:pt x="1067462" y="749508"/>
                  <a:pt x="1067462" y="749508"/>
                </a:cubicBezTo>
                <a:cubicBezTo>
                  <a:pt x="1041060" y="828717"/>
                  <a:pt x="1036704" y="821345"/>
                  <a:pt x="1067462" y="944380"/>
                </a:cubicBezTo>
                <a:cubicBezTo>
                  <a:pt x="1070890" y="958091"/>
                  <a:pt x="1087449" y="964367"/>
                  <a:pt x="1097442" y="974361"/>
                </a:cubicBezTo>
                <a:cubicBezTo>
                  <a:pt x="1126196" y="1060617"/>
                  <a:pt x="1111785" y="995828"/>
                  <a:pt x="1097442" y="1139252"/>
                </a:cubicBezTo>
                <a:cubicBezTo>
                  <a:pt x="1093256" y="1181112"/>
                  <a:pt x="1098297" y="1302435"/>
                  <a:pt x="1067462" y="1364105"/>
                </a:cubicBezTo>
                <a:cubicBezTo>
                  <a:pt x="1059405" y="1380219"/>
                  <a:pt x="1047475" y="1394085"/>
                  <a:pt x="1037482" y="1409075"/>
                </a:cubicBezTo>
                <a:cubicBezTo>
                  <a:pt x="1015514" y="1936323"/>
                  <a:pt x="1142331" y="1753849"/>
                  <a:pt x="932551" y="1753849"/>
                </a:cubicBezTo>
                <a:cubicBezTo>
                  <a:pt x="911949" y="1753849"/>
                  <a:pt x="892577" y="1763842"/>
                  <a:pt x="872590" y="1768839"/>
                </a:cubicBezTo>
                <a:cubicBezTo>
                  <a:pt x="877587" y="1818806"/>
                  <a:pt x="871700" y="1871101"/>
                  <a:pt x="887580" y="1918741"/>
                </a:cubicBezTo>
                <a:cubicBezTo>
                  <a:pt x="893277" y="1935832"/>
                  <a:pt x="932551" y="1930705"/>
                  <a:pt x="932551" y="1948721"/>
                </a:cubicBezTo>
                <a:cubicBezTo>
                  <a:pt x="932551" y="1966737"/>
                  <a:pt x="904043" y="1971385"/>
                  <a:pt x="887580" y="1978702"/>
                </a:cubicBezTo>
                <a:cubicBezTo>
                  <a:pt x="840660" y="1999555"/>
                  <a:pt x="787510" y="2011214"/>
                  <a:pt x="737679" y="2023672"/>
                </a:cubicBezTo>
                <a:cubicBezTo>
                  <a:pt x="725487" y="2060247"/>
                  <a:pt x="721766" y="2084555"/>
                  <a:pt x="692708" y="2113613"/>
                </a:cubicBezTo>
                <a:cubicBezTo>
                  <a:pt x="679969" y="2126352"/>
                  <a:pt x="663852" y="2135536"/>
                  <a:pt x="647738" y="2143593"/>
                </a:cubicBezTo>
                <a:cubicBezTo>
                  <a:pt x="633605" y="2150660"/>
                  <a:pt x="617757" y="2153587"/>
                  <a:pt x="602767" y="2158584"/>
                </a:cubicBezTo>
                <a:cubicBezTo>
                  <a:pt x="583828" y="2152270"/>
                  <a:pt x="533695" y="2143007"/>
                  <a:pt x="527816" y="2113613"/>
                </a:cubicBezTo>
                <a:cubicBezTo>
                  <a:pt x="524717" y="2098119"/>
                  <a:pt x="537809" y="2083633"/>
                  <a:pt x="542806" y="2068643"/>
                </a:cubicBezTo>
                <a:cubicBezTo>
                  <a:pt x="532813" y="2058649"/>
                  <a:pt x="525467" y="2044982"/>
                  <a:pt x="512826" y="2038662"/>
                </a:cubicBezTo>
                <a:cubicBezTo>
                  <a:pt x="484560" y="2024529"/>
                  <a:pt x="422885" y="2008682"/>
                  <a:pt x="422885" y="2008682"/>
                </a:cubicBezTo>
                <a:cubicBezTo>
                  <a:pt x="412892" y="1993692"/>
                  <a:pt x="400222" y="1980174"/>
                  <a:pt x="392905" y="1963711"/>
                </a:cubicBezTo>
                <a:cubicBezTo>
                  <a:pt x="380070" y="1934833"/>
                  <a:pt x="372918" y="1903750"/>
                  <a:pt x="362924" y="1873770"/>
                </a:cubicBezTo>
                <a:cubicBezTo>
                  <a:pt x="357927" y="1858780"/>
                  <a:pt x="351033" y="1844294"/>
                  <a:pt x="347934" y="1828800"/>
                </a:cubicBezTo>
                <a:cubicBezTo>
                  <a:pt x="342937" y="1803816"/>
                  <a:pt x="339648" y="1778430"/>
                  <a:pt x="332944" y="1753849"/>
                </a:cubicBezTo>
                <a:cubicBezTo>
                  <a:pt x="324629" y="1723360"/>
                  <a:pt x="312957" y="1693888"/>
                  <a:pt x="302964" y="1663908"/>
                </a:cubicBezTo>
                <a:lnTo>
                  <a:pt x="272983" y="1573967"/>
                </a:lnTo>
                <a:lnTo>
                  <a:pt x="228013" y="1439056"/>
                </a:lnTo>
                <a:cubicBezTo>
                  <a:pt x="223016" y="1424066"/>
                  <a:pt x="226170" y="1402850"/>
                  <a:pt x="213023" y="1394085"/>
                </a:cubicBezTo>
                <a:lnTo>
                  <a:pt x="168052" y="1364105"/>
                </a:lnTo>
                <a:cubicBezTo>
                  <a:pt x="65730" y="1210621"/>
                  <a:pt x="133750" y="1342493"/>
                  <a:pt x="93101" y="1139252"/>
                </a:cubicBezTo>
                <a:cubicBezTo>
                  <a:pt x="86903" y="1108264"/>
                  <a:pt x="73114" y="1079291"/>
                  <a:pt x="63121" y="1049311"/>
                </a:cubicBezTo>
                <a:lnTo>
                  <a:pt x="33141" y="959370"/>
                </a:lnTo>
                <a:cubicBezTo>
                  <a:pt x="26626" y="939825"/>
                  <a:pt x="23811" y="919219"/>
                  <a:pt x="18151" y="899410"/>
                </a:cubicBezTo>
                <a:cubicBezTo>
                  <a:pt x="0" y="835882"/>
                  <a:pt x="3160" y="875981"/>
                  <a:pt x="3160" y="82445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repu\Desktop\New folder (2)\mapscorrected\REGIO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5102636" cy="580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476672"/>
            <a:ext cx="244827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KEM Hospital, Mumbai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980728"/>
            <a:ext cx="2448272" cy="34778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Maharashtra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Gujarat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Goa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Daman &amp; Diu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Dadra &amp; Nagar Haveli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Lakshadweep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62507" y="5156616"/>
            <a:ext cx="879579" cy="524656"/>
          </a:xfrm>
          <a:custGeom>
            <a:avLst/>
            <a:gdLst>
              <a:gd name="connsiteX0" fmla="*/ 826254 w 879579"/>
              <a:gd name="connsiteY0" fmla="*/ 104932 h 524656"/>
              <a:gd name="connsiteX1" fmla="*/ 856234 w 879579"/>
              <a:gd name="connsiteY1" fmla="*/ 149902 h 524656"/>
              <a:gd name="connsiteX2" fmla="*/ 856234 w 879579"/>
              <a:gd name="connsiteY2" fmla="*/ 284814 h 524656"/>
              <a:gd name="connsiteX3" fmla="*/ 721323 w 879579"/>
              <a:gd name="connsiteY3" fmla="*/ 344774 h 524656"/>
              <a:gd name="connsiteX4" fmla="*/ 676352 w 879579"/>
              <a:gd name="connsiteY4" fmla="*/ 359764 h 524656"/>
              <a:gd name="connsiteX5" fmla="*/ 661362 w 879579"/>
              <a:gd name="connsiteY5" fmla="*/ 404735 h 524656"/>
              <a:gd name="connsiteX6" fmla="*/ 646372 w 879579"/>
              <a:gd name="connsiteY6" fmla="*/ 494676 h 524656"/>
              <a:gd name="connsiteX7" fmla="*/ 556431 w 879579"/>
              <a:gd name="connsiteY7" fmla="*/ 524656 h 524656"/>
              <a:gd name="connsiteX8" fmla="*/ 376549 w 879579"/>
              <a:gd name="connsiteY8" fmla="*/ 509666 h 524656"/>
              <a:gd name="connsiteX9" fmla="*/ 301598 w 879579"/>
              <a:gd name="connsiteY9" fmla="*/ 389745 h 524656"/>
              <a:gd name="connsiteX10" fmla="*/ 226647 w 879579"/>
              <a:gd name="connsiteY10" fmla="*/ 344774 h 524656"/>
              <a:gd name="connsiteX11" fmla="*/ 181677 w 879579"/>
              <a:gd name="connsiteY11" fmla="*/ 314794 h 524656"/>
              <a:gd name="connsiteX12" fmla="*/ 136706 w 879579"/>
              <a:gd name="connsiteY12" fmla="*/ 299804 h 524656"/>
              <a:gd name="connsiteX13" fmla="*/ 46765 w 879579"/>
              <a:gd name="connsiteY13" fmla="*/ 194873 h 524656"/>
              <a:gd name="connsiteX14" fmla="*/ 16785 w 879579"/>
              <a:gd name="connsiteY14" fmla="*/ 164892 h 524656"/>
              <a:gd name="connsiteX15" fmla="*/ 76745 w 879579"/>
              <a:gd name="connsiteY15" fmla="*/ 14991 h 524656"/>
              <a:gd name="connsiteX16" fmla="*/ 121716 w 879579"/>
              <a:gd name="connsiteY16" fmla="*/ 0 h 524656"/>
              <a:gd name="connsiteX17" fmla="*/ 436509 w 879579"/>
              <a:gd name="connsiteY17" fmla="*/ 14991 h 524656"/>
              <a:gd name="connsiteX18" fmla="*/ 556431 w 879579"/>
              <a:gd name="connsiteY18" fmla="*/ 44971 h 524656"/>
              <a:gd name="connsiteX19" fmla="*/ 736313 w 879579"/>
              <a:gd name="connsiteY19" fmla="*/ 104932 h 524656"/>
              <a:gd name="connsiteX20" fmla="*/ 826254 w 879579"/>
              <a:gd name="connsiteY20" fmla="*/ 104932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79579" h="524656">
                <a:moveTo>
                  <a:pt x="826254" y="104932"/>
                </a:moveTo>
                <a:cubicBezTo>
                  <a:pt x="846241" y="112427"/>
                  <a:pt x="848177" y="133788"/>
                  <a:pt x="856234" y="149902"/>
                </a:cubicBezTo>
                <a:cubicBezTo>
                  <a:pt x="877842" y="193119"/>
                  <a:pt x="879579" y="238125"/>
                  <a:pt x="856234" y="284814"/>
                </a:cubicBezTo>
                <a:cubicBezTo>
                  <a:pt x="841981" y="313319"/>
                  <a:pt x="728349" y="342432"/>
                  <a:pt x="721323" y="344774"/>
                </a:cubicBezTo>
                <a:lnTo>
                  <a:pt x="676352" y="359764"/>
                </a:lnTo>
                <a:cubicBezTo>
                  <a:pt x="671355" y="374754"/>
                  <a:pt x="664790" y="389310"/>
                  <a:pt x="661362" y="404735"/>
                </a:cubicBezTo>
                <a:cubicBezTo>
                  <a:pt x="654769" y="434405"/>
                  <a:pt x="666387" y="471802"/>
                  <a:pt x="646372" y="494676"/>
                </a:cubicBezTo>
                <a:cubicBezTo>
                  <a:pt x="625562" y="518459"/>
                  <a:pt x="556431" y="524656"/>
                  <a:pt x="556431" y="524656"/>
                </a:cubicBezTo>
                <a:cubicBezTo>
                  <a:pt x="496470" y="519659"/>
                  <a:pt x="435549" y="521466"/>
                  <a:pt x="376549" y="509666"/>
                </a:cubicBezTo>
                <a:cubicBezTo>
                  <a:pt x="296006" y="493558"/>
                  <a:pt x="353548" y="441697"/>
                  <a:pt x="301598" y="389745"/>
                </a:cubicBezTo>
                <a:cubicBezTo>
                  <a:pt x="260445" y="348591"/>
                  <a:pt x="285026" y="364233"/>
                  <a:pt x="226647" y="344774"/>
                </a:cubicBezTo>
                <a:cubicBezTo>
                  <a:pt x="211657" y="334781"/>
                  <a:pt x="197791" y="322851"/>
                  <a:pt x="181677" y="314794"/>
                </a:cubicBezTo>
                <a:cubicBezTo>
                  <a:pt x="167544" y="307728"/>
                  <a:pt x="149564" y="308988"/>
                  <a:pt x="136706" y="299804"/>
                </a:cubicBezTo>
                <a:cubicBezTo>
                  <a:pt x="69351" y="251694"/>
                  <a:pt x="89017" y="247689"/>
                  <a:pt x="46765" y="194873"/>
                </a:cubicBezTo>
                <a:cubicBezTo>
                  <a:pt x="37936" y="183837"/>
                  <a:pt x="26778" y="174886"/>
                  <a:pt x="16785" y="164892"/>
                </a:cubicBezTo>
                <a:cubicBezTo>
                  <a:pt x="30110" y="58295"/>
                  <a:pt x="0" y="53364"/>
                  <a:pt x="76745" y="14991"/>
                </a:cubicBezTo>
                <a:cubicBezTo>
                  <a:pt x="90878" y="7924"/>
                  <a:pt x="106726" y="4997"/>
                  <a:pt x="121716" y="0"/>
                </a:cubicBezTo>
                <a:cubicBezTo>
                  <a:pt x="226647" y="4997"/>
                  <a:pt x="332017" y="4181"/>
                  <a:pt x="436509" y="14991"/>
                </a:cubicBezTo>
                <a:cubicBezTo>
                  <a:pt x="477494" y="19231"/>
                  <a:pt x="517341" y="31941"/>
                  <a:pt x="556431" y="44971"/>
                </a:cubicBezTo>
                <a:lnTo>
                  <a:pt x="736313" y="104932"/>
                </a:lnTo>
                <a:cubicBezTo>
                  <a:pt x="774235" y="117573"/>
                  <a:pt x="806267" y="97437"/>
                  <a:pt x="826254" y="10493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 7"/>
          <p:cNvSpPr/>
          <p:nvPr/>
        </p:nvSpPr>
        <p:spPr>
          <a:xfrm>
            <a:off x="869430" y="2739971"/>
            <a:ext cx="2158583" cy="1862009"/>
          </a:xfrm>
          <a:custGeom>
            <a:avLst/>
            <a:gdLst>
              <a:gd name="connsiteX0" fmla="*/ 989350 w 2158583"/>
              <a:gd name="connsiteY0" fmla="*/ 1817039 h 1862009"/>
              <a:gd name="connsiteX1" fmla="*/ 1004340 w 2158583"/>
              <a:gd name="connsiteY1" fmla="*/ 1592186 h 1862009"/>
              <a:gd name="connsiteX2" fmla="*/ 1019331 w 2158583"/>
              <a:gd name="connsiteY2" fmla="*/ 1547216 h 1862009"/>
              <a:gd name="connsiteX3" fmla="*/ 1109272 w 2158583"/>
              <a:gd name="connsiteY3" fmla="*/ 1517236 h 1862009"/>
              <a:gd name="connsiteX4" fmla="*/ 1154242 w 2158583"/>
              <a:gd name="connsiteY4" fmla="*/ 1502245 h 1862009"/>
              <a:gd name="connsiteX5" fmla="*/ 1199213 w 2158583"/>
              <a:gd name="connsiteY5" fmla="*/ 1487255 h 1862009"/>
              <a:gd name="connsiteX6" fmla="*/ 1244183 w 2158583"/>
              <a:gd name="connsiteY6" fmla="*/ 1412304 h 1862009"/>
              <a:gd name="connsiteX7" fmla="*/ 1334124 w 2158583"/>
              <a:gd name="connsiteY7" fmla="*/ 1382324 h 1862009"/>
              <a:gd name="connsiteX8" fmla="*/ 1364104 w 2158583"/>
              <a:gd name="connsiteY8" fmla="*/ 1337354 h 1862009"/>
              <a:gd name="connsiteX9" fmla="*/ 1454045 w 2158583"/>
              <a:gd name="connsiteY9" fmla="*/ 1307373 h 1862009"/>
              <a:gd name="connsiteX10" fmla="*/ 1484026 w 2158583"/>
              <a:gd name="connsiteY10" fmla="*/ 1277393 h 1862009"/>
              <a:gd name="connsiteX11" fmla="*/ 1528996 w 2158583"/>
              <a:gd name="connsiteY11" fmla="*/ 1262403 h 1862009"/>
              <a:gd name="connsiteX12" fmla="*/ 1543986 w 2158583"/>
              <a:gd name="connsiteY12" fmla="*/ 1217432 h 1862009"/>
              <a:gd name="connsiteX13" fmla="*/ 1573967 w 2158583"/>
              <a:gd name="connsiteY13" fmla="*/ 1172462 h 1862009"/>
              <a:gd name="connsiteX14" fmla="*/ 1618937 w 2158583"/>
              <a:gd name="connsiteY14" fmla="*/ 1082521 h 1862009"/>
              <a:gd name="connsiteX15" fmla="*/ 1648918 w 2158583"/>
              <a:gd name="connsiteY15" fmla="*/ 1052540 h 1862009"/>
              <a:gd name="connsiteX16" fmla="*/ 1693888 w 2158583"/>
              <a:gd name="connsiteY16" fmla="*/ 1037550 h 1862009"/>
              <a:gd name="connsiteX17" fmla="*/ 1753849 w 2158583"/>
              <a:gd name="connsiteY17" fmla="*/ 917629 h 1862009"/>
              <a:gd name="connsiteX18" fmla="*/ 1858780 w 2158583"/>
              <a:gd name="connsiteY18" fmla="*/ 962599 h 1862009"/>
              <a:gd name="connsiteX19" fmla="*/ 2008681 w 2158583"/>
              <a:gd name="connsiteY19" fmla="*/ 992580 h 1862009"/>
              <a:gd name="connsiteX20" fmla="*/ 2053652 w 2158583"/>
              <a:gd name="connsiteY20" fmla="*/ 1067531 h 1862009"/>
              <a:gd name="connsiteX21" fmla="*/ 2113613 w 2158583"/>
              <a:gd name="connsiteY21" fmla="*/ 1007570 h 1862009"/>
              <a:gd name="connsiteX22" fmla="*/ 2158583 w 2158583"/>
              <a:gd name="connsiteY22" fmla="*/ 992580 h 1862009"/>
              <a:gd name="connsiteX23" fmla="*/ 2143593 w 2158583"/>
              <a:gd name="connsiteY23" fmla="*/ 947609 h 1862009"/>
              <a:gd name="connsiteX24" fmla="*/ 2098622 w 2158583"/>
              <a:gd name="connsiteY24" fmla="*/ 917629 h 1862009"/>
              <a:gd name="connsiteX25" fmla="*/ 2143593 w 2158583"/>
              <a:gd name="connsiteY25" fmla="*/ 842678 h 1862009"/>
              <a:gd name="connsiteX26" fmla="*/ 2158583 w 2158583"/>
              <a:gd name="connsiteY26" fmla="*/ 797708 h 1862009"/>
              <a:gd name="connsiteX27" fmla="*/ 2128603 w 2158583"/>
              <a:gd name="connsiteY27" fmla="*/ 692777 h 1862009"/>
              <a:gd name="connsiteX28" fmla="*/ 2113613 w 2158583"/>
              <a:gd name="connsiteY28" fmla="*/ 632816 h 1862009"/>
              <a:gd name="connsiteX29" fmla="*/ 1978701 w 2158583"/>
              <a:gd name="connsiteY29" fmla="*/ 617826 h 1862009"/>
              <a:gd name="connsiteX30" fmla="*/ 1603947 w 2158583"/>
              <a:gd name="connsiteY30" fmla="*/ 602836 h 1862009"/>
              <a:gd name="connsiteX31" fmla="*/ 1558977 w 2158583"/>
              <a:gd name="connsiteY31" fmla="*/ 587845 h 1862009"/>
              <a:gd name="connsiteX32" fmla="*/ 1454045 w 2158583"/>
              <a:gd name="connsiteY32" fmla="*/ 617826 h 1862009"/>
              <a:gd name="connsiteX33" fmla="*/ 1424065 w 2158583"/>
              <a:gd name="connsiteY33" fmla="*/ 662796 h 1862009"/>
              <a:gd name="connsiteX34" fmla="*/ 1364104 w 2158583"/>
              <a:gd name="connsiteY34" fmla="*/ 722757 h 1862009"/>
              <a:gd name="connsiteX35" fmla="*/ 1334124 w 2158583"/>
              <a:gd name="connsiteY35" fmla="*/ 677786 h 1862009"/>
              <a:gd name="connsiteX36" fmla="*/ 1184222 w 2158583"/>
              <a:gd name="connsiteY36" fmla="*/ 662796 h 1862009"/>
              <a:gd name="connsiteX37" fmla="*/ 1124262 w 2158583"/>
              <a:gd name="connsiteY37" fmla="*/ 647806 h 1862009"/>
              <a:gd name="connsiteX38" fmla="*/ 1064301 w 2158583"/>
              <a:gd name="connsiteY38" fmla="*/ 587845 h 1862009"/>
              <a:gd name="connsiteX39" fmla="*/ 1034321 w 2158583"/>
              <a:gd name="connsiteY39" fmla="*/ 482914 h 1862009"/>
              <a:gd name="connsiteX40" fmla="*/ 1019331 w 2158583"/>
              <a:gd name="connsiteY40" fmla="*/ 362993 h 1862009"/>
              <a:gd name="connsiteX41" fmla="*/ 989350 w 2158583"/>
              <a:gd name="connsiteY41" fmla="*/ 273052 h 1862009"/>
              <a:gd name="connsiteX42" fmla="*/ 914400 w 2158583"/>
              <a:gd name="connsiteY42" fmla="*/ 228081 h 1862009"/>
              <a:gd name="connsiteX43" fmla="*/ 899409 w 2158583"/>
              <a:gd name="connsiteY43" fmla="*/ 183111 h 1862009"/>
              <a:gd name="connsiteX44" fmla="*/ 854439 w 2158583"/>
              <a:gd name="connsiteY44" fmla="*/ 153131 h 1862009"/>
              <a:gd name="connsiteX45" fmla="*/ 824459 w 2158583"/>
              <a:gd name="connsiteY45" fmla="*/ 123150 h 1862009"/>
              <a:gd name="connsiteX46" fmla="*/ 794478 w 2158583"/>
              <a:gd name="connsiteY46" fmla="*/ 33209 h 1862009"/>
              <a:gd name="connsiteX47" fmla="*/ 704537 w 2158583"/>
              <a:gd name="connsiteY47" fmla="*/ 3229 h 1862009"/>
              <a:gd name="connsiteX48" fmla="*/ 479685 w 2158583"/>
              <a:gd name="connsiteY48" fmla="*/ 18219 h 1862009"/>
              <a:gd name="connsiteX49" fmla="*/ 464695 w 2158583"/>
              <a:gd name="connsiteY49" fmla="*/ 63190 h 1862009"/>
              <a:gd name="connsiteX50" fmla="*/ 389744 w 2158583"/>
              <a:gd name="connsiteY50" fmla="*/ 78180 h 1862009"/>
              <a:gd name="connsiteX51" fmla="*/ 89940 w 2158583"/>
              <a:gd name="connsiteY51" fmla="*/ 93170 h 1862009"/>
              <a:gd name="connsiteX52" fmla="*/ 0 w 2158583"/>
              <a:gd name="connsiteY52" fmla="*/ 138140 h 1862009"/>
              <a:gd name="connsiteX53" fmla="*/ 44970 w 2158583"/>
              <a:gd name="connsiteY53" fmla="*/ 153131 h 1862009"/>
              <a:gd name="connsiteX54" fmla="*/ 59960 w 2158583"/>
              <a:gd name="connsiteY54" fmla="*/ 243072 h 1862009"/>
              <a:gd name="connsiteX55" fmla="*/ 224852 w 2158583"/>
              <a:gd name="connsiteY55" fmla="*/ 318022 h 1862009"/>
              <a:gd name="connsiteX56" fmla="*/ 299803 w 2158583"/>
              <a:gd name="connsiteY56" fmla="*/ 348003 h 1862009"/>
              <a:gd name="connsiteX57" fmla="*/ 329783 w 2158583"/>
              <a:gd name="connsiteY57" fmla="*/ 392973 h 1862009"/>
              <a:gd name="connsiteX58" fmla="*/ 194872 w 2158583"/>
              <a:gd name="connsiteY58" fmla="*/ 422954 h 1862009"/>
              <a:gd name="connsiteX59" fmla="*/ 149901 w 2158583"/>
              <a:gd name="connsiteY59" fmla="*/ 437944 h 1862009"/>
              <a:gd name="connsiteX60" fmla="*/ 179881 w 2158583"/>
              <a:gd name="connsiteY60" fmla="*/ 497904 h 1862009"/>
              <a:gd name="connsiteX61" fmla="*/ 209862 w 2158583"/>
              <a:gd name="connsiteY61" fmla="*/ 527885 h 1862009"/>
              <a:gd name="connsiteX62" fmla="*/ 254832 w 2158583"/>
              <a:gd name="connsiteY62" fmla="*/ 587845 h 1862009"/>
              <a:gd name="connsiteX63" fmla="*/ 329783 w 2158583"/>
              <a:gd name="connsiteY63" fmla="*/ 662796 h 1862009"/>
              <a:gd name="connsiteX64" fmla="*/ 344773 w 2158583"/>
              <a:gd name="connsiteY64" fmla="*/ 707767 h 1862009"/>
              <a:gd name="connsiteX65" fmla="*/ 479685 w 2158583"/>
              <a:gd name="connsiteY65" fmla="*/ 722757 h 1862009"/>
              <a:gd name="connsiteX66" fmla="*/ 569626 w 2158583"/>
              <a:gd name="connsiteY66" fmla="*/ 692777 h 1862009"/>
              <a:gd name="connsiteX67" fmla="*/ 644577 w 2158583"/>
              <a:gd name="connsiteY67" fmla="*/ 647806 h 1862009"/>
              <a:gd name="connsiteX68" fmla="*/ 719527 w 2158583"/>
              <a:gd name="connsiteY68" fmla="*/ 587845 h 1862009"/>
              <a:gd name="connsiteX69" fmla="*/ 749508 w 2158583"/>
              <a:gd name="connsiteY69" fmla="*/ 677786 h 1862009"/>
              <a:gd name="connsiteX70" fmla="*/ 764498 w 2158583"/>
              <a:gd name="connsiteY70" fmla="*/ 737747 h 1862009"/>
              <a:gd name="connsiteX71" fmla="*/ 794478 w 2158583"/>
              <a:gd name="connsiteY71" fmla="*/ 782718 h 1862009"/>
              <a:gd name="connsiteX72" fmla="*/ 764498 w 2158583"/>
              <a:gd name="connsiteY72" fmla="*/ 917629 h 1862009"/>
              <a:gd name="connsiteX73" fmla="*/ 749508 w 2158583"/>
              <a:gd name="connsiteY73" fmla="*/ 962599 h 1862009"/>
              <a:gd name="connsiteX74" fmla="*/ 734518 w 2158583"/>
              <a:gd name="connsiteY74" fmla="*/ 1082521 h 1862009"/>
              <a:gd name="connsiteX75" fmla="*/ 719527 w 2158583"/>
              <a:gd name="connsiteY75" fmla="*/ 1127491 h 1862009"/>
              <a:gd name="connsiteX76" fmla="*/ 749508 w 2158583"/>
              <a:gd name="connsiteY76" fmla="*/ 1292383 h 1862009"/>
              <a:gd name="connsiteX77" fmla="*/ 794478 w 2158583"/>
              <a:gd name="connsiteY77" fmla="*/ 1382324 h 1862009"/>
              <a:gd name="connsiteX78" fmla="*/ 824459 w 2158583"/>
              <a:gd name="connsiteY78" fmla="*/ 1517236 h 1862009"/>
              <a:gd name="connsiteX79" fmla="*/ 854439 w 2158583"/>
              <a:gd name="connsiteY79" fmla="*/ 1562206 h 1862009"/>
              <a:gd name="connsiteX80" fmla="*/ 884419 w 2158583"/>
              <a:gd name="connsiteY80" fmla="*/ 1712108 h 1862009"/>
              <a:gd name="connsiteX81" fmla="*/ 914400 w 2158583"/>
              <a:gd name="connsiteY81" fmla="*/ 1802049 h 1862009"/>
              <a:gd name="connsiteX82" fmla="*/ 929390 w 2158583"/>
              <a:gd name="connsiteY82" fmla="*/ 1847019 h 1862009"/>
              <a:gd name="connsiteX83" fmla="*/ 974360 w 2158583"/>
              <a:gd name="connsiteY83" fmla="*/ 1862009 h 1862009"/>
              <a:gd name="connsiteX84" fmla="*/ 989350 w 2158583"/>
              <a:gd name="connsiteY84" fmla="*/ 1817039 h 186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158583" h="1862009">
                <a:moveTo>
                  <a:pt x="989350" y="1817039"/>
                </a:moveTo>
                <a:cubicBezTo>
                  <a:pt x="994347" y="1772069"/>
                  <a:pt x="996044" y="1666844"/>
                  <a:pt x="1004340" y="1592186"/>
                </a:cubicBezTo>
                <a:cubicBezTo>
                  <a:pt x="1006085" y="1576482"/>
                  <a:pt x="1006473" y="1556400"/>
                  <a:pt x="1019331" y="1547216"/>
                </a:cubicBezTo>
                <a:cubicBezTo>
                  <a:pt x="1045047" y="1528848"/>
                  <a:pt x="1079292" y="1527230"/>
                  <a:pt x="1109272" y="1517236"/>
                </a:cubicBezTo>
                <a:lnTo>
                  <a:pt x="1154242" y="1502245"/>
                </a:lnTo>
                <a:lnTo>
                  <a:pt x="1199213" y="1487255"/>
                </a:lnTo>
                <a:cubicBezTo>
                  <a:pt x="1209470" y="1456485"/>
                  <a:pt x="1211261" y="1428765"/>
                  <a:pt x="1244183" y="1412304"/>
                </a:cubicBezTo>
                <a:cubicBezTo>
                  <a:pt x="1272449" y="1398171"/>
                  <a:pt x="1334124" y="1382324"/>
                  <a:pt x="1334124" y="1382324"/>
                </a:cubicBezTo>
                <a:cubicBezTo>
                  <a:pt x="1344117" y="1367334"/>
                  <a:pt x="1348827" y="1346902"/>
                  <a:pt x="1364104" y="1337354"/>
                </a:cubicBezTo>
                <a:cubicBezTo>
                  <a:pt x="1390903" y="1320605"/>
                  <a:pt x="1454045" y="1307373"/>
                  <a:pt x="1454045" y="1307373"/>
                </a:cubicBezTo>
                <a:cubicBezTo>
                  <a:pt x="1464039" y="1297380"/>
                  <a:pt x="1471907" y="1284664"/>
                  <a:pt x="1484026" y="1277393"/>
                </a:cubicBezTo>
                <a:cubicBezTo>
                  <a:pt x="1497575" y="1269264"/>
                  <a:pt x="1517823" y="1273576"/>
                  <a:pt x="1528996" y="1262403"/>
                </a:cubicBezTo>
                <a:cubicBezTo>
                  <a:pt x="1540169" y="1251230"/>
                  <a:pt x="1536919" y="1231565"/>
                  <a:pt x="1543986" y="1217432"/>
                </a:cubicBezTo>
                <a:cubicBezTo>
                  <a:pt x="1552043" y="1201318"/>
                  <a:pt x="1563973" y="1187452"/>
                  <a:pt x="1573967" y="1172462"/>
                </a:cubicBezTo>
                <a:cubicBezTo>
                  <a:pt x="1589799" y="1124964"/>
                  <a:pt x="1585727" y="1124033"/>
                  <a:pt x="1618937" y="1082521"/>
                </a:cubicBezTo>
                <a:cubicBezTo>
                  <a:pt x="1627766" y="1071485"/>
                  <a:pt x="1636799" y="1059812"/>
                  <a:pt x="1648918" y="1052540"/>
                </a:cubicBezTo>
                <a:cubicBezTo>
                  <a:pt x="1662467" y="1044410"/>
                  <a:pt x="1678898" y="1042547"/>
                  <a:pt x="1693888" y="1037550"/>
                </a:cubicBezTo>
                <a:cubicBezTo>
                  <a:pt x="1728337" y="934201"/>
                  <a:pt x="1701522" y="969955"/>
                  <a:pt x="1753849" y="917629"/>
                </a:cubicBezTo>
                <a:cubicBezTo>
                  <a:pt x="1878632" y="948825"/>
                  <a:pt x="1755265" y="910841"/>
                  <a:pt x="1858780" y="962599"/>
                </a:cubicBezTo>
                <a:cubicBezTo>
                  <a:pt x="1900645" y="983532"/>
                  <a:pt x="1970001" y="987054"/>
                  <a:pt x="2008681" y="992580"/>
                </a:cubicBezTo>
                <a:cubicBezTo>
                  <a:pt x="2009736" y="995745"/>
                  <a:pt x="2028962" y="1075761"/>
                  <a:pt x="2053652" y="1067531"/>
                </a:cubicBezTo>
                <a:cubicBezTo>
                  <a:pt x="2080467" y="1058593"/>
                  <a:pt x="2086798" y="1016508"/>
                  <a:pt x="2113613" y="1007570"/>
                </a:cubicBezTo>
                <a:lnTo>
                  <a:pt x="2158583" y="992580"/>
                </a:lnTo>
                <a:cubicBezTo>
                  <a:pt x="2153586" y="977590"/>
                  <a:pt x="2153464" y="959948"/>
                  <a:pt x="2143593" y="947609"/>
                </a:cubicBezTo>
                <a:cubicBezTo>
                  <a:pt x="2132338" y="933541"/>
                  <a:pt x="2105313" y="934356"/>
                  <a:pt x="2098622" y="917629"/>
                </a:cubicBezTo>
                <a:cubicBezTo>
                  <a:pt x="2087503" y="889832"/>
                  <a:pt x="2129792" y="856480"/>
                  <a:pt x="2143593" y="842678"/>
                </a:cubicBezTo>
                <a:cubicBezTo>
                  <a:pt x="2148590" y="827688"/>
                  <a:pt x="2158583" y="813509"/>
                  <a:pt x="2158583" y="797708"/>
                </a:cubicBezTo>
                <a:cubicBezTo>
                  <a:pt x="2158583" y="774276"/>
                  <a:pt x="2135672" y="717519"/>
                  <a:pt x="2128603" y="692777"/>
                </a:cubicBezTo>
                <a:cubicBezTo>
                  <a:pt x="2122943" y="672968"/>
                  <a:pt x="2132040" y="642030"/>
                  <a:pt x="2113613" y="632816"/>
                </a:cubicBezTo>
                <a:cubicBezTo>
                  <a:pt x="2073142" y="612581"/>
                  <a:pt x="2023870" y="620483"/>
                  <a:pt x="1978701" y="617826"/>
                </a:cubicBezTo>
                <a:cubicBezTo>
                  <a:pt x="1853899" y="610485"/>
                  <a:pt x="1728865" y="607833"/>
                  <a:pt x="1603947" y="602836"/>
                </a:cubicBezTo>
                <a:cubicBezTo>
                  <a:pt x="1588957" y="597839"/>
                  <a:pt x="1574778" y="587845"/>
                  <a:pt x="1558977" y="587845"/>
                </a:cubicBezTo>
                <a:cubicBezTo>
                  <a:pt x="1540158" y="587845"/>
                  <a:pt x="1475249" y="610758"/>
                  <a:pt x="1454045" y="617826"/>
                </a:cubicBezTo>
                <a:cubicBezTo>
                  <a:pt x="1444052" y="632816"/>
                  <a:pt x="1435789" y="649117"/>
                  <a:pt x="1424065" y="662796"/>
                </a:cubicBezTo>
                <a:cubicBezTo>
                  <a:pt x="1405670" y="684257"/>
                  <a:pt x="1364104" y="722757"/>
                  <a:pt x="1364104" y="722757"/>
                </a:cubicBezTo>
                <a:cubicBezTo>
                  <a:pt x="1354111" y="707767"/>
                  <a:pt x="1351215" y="683483"/>
                  <a:pt x="1334124" y="677786"/>
                </a:cubicBezTo>
                <a:cubicBezTo>
                  <a:pt x="1286484" y="661906"/>
                  <a:pt x="1233934" y="669898"/>
                  <a:pt x="1184222" y="662796"/>
                </a:cubicBezTo>
                <a:cubicBezTo>
                  <a:pt x="1163827" y="659882"/>
                  <a:pt x="1144249" y="652803"/>
                  <a:pt x="1124262" y="647806"/>
                </a:cubicBezTo>
                <a:cubicBezTo>
                  <a:pt x="1104275" y="627819"/>
                  <a:pt x="1073239" y="614660"/>
                  <a:pt x="1064301" y="587845"/>
                </a:cubicBezTo>
                <a:cubicBezTo>
                  <a:pt x="1052420" y="552201"/>
                  <a:pt x="1040595" y="520561"/>
                  <a:pt x="1034321" y="482914"/>
                </a:cubicBezTo>
                <a:cubicBezTo>
                  <a:pt x="1027698" y="443177"/>
                  <a:pt x="1027772" y="402383"/>
                  <a:pt x="1019331" y="362993"/>
                </a:cubicBezTo>
                <a:cubicBezTo>
                  <a:pt x="1012709" y="332092"/>
                  <a:pt x="1016448" y="289311"/>
                  <a:pt x="989350" y="273052"/>
                </a:cubicBezTo>
                <a:lnTo>
                  <a:pt x="914400" y="228081"/>
                </a:lnTo>
                <a:cubicBezTo>
                  <a:pt x="909403" y="213091"/>
                  <a:pt x="909280" y="195449"/>
                  <a:pt x="899409" y="183111"/>
                </a:cubicBezTo>
                <a:cubicBezTo>
                  <a:pt x="888155" y="169043"/>
                  <a:pt x="868507" y="164385"/>
                  <a:pt x="854439" y="153131"/>
                </a:cubicBezTo>
                <a:cubicBezTo>
                  <a:pt x="843403" y="144302"/>
                  <a:pt x="834452" y="133144"/>
                  <a:pt x="824459" y="123150"/>
                </a:cubicBezTo>
                <a:cubicBezTo>
                  <a:pt x="814465" y="93170"/>
                  <a:pt x="824458" y="43202"/>
                  <a:pt x="794478" y="33209"/>
                </a:cubicBezTo>
                <a:lnTo>
                  <a:pt x="704537" y="3229"/>
                </a:lnTo>
                <a:cubicBezTo>
                  <a:pt x="629586" y="8226"/>
                  <a:pt x="552559" y="0"/>
                  <a:pt x="479685" y="18219"/>
                </a:cubicBezTo>
                <a:cubicBezTo>
                  <a:pt x="464356" y="22051"/>
                  <a:pt x="477842" y="54425"/>
                  <a:pt x="464695" y="63190"/>
                </a:cubicBezTo>
                <a:cubicBezTo>
                  <a:pt x="443496" y="77323"/>
                  <a:pt x="415141" y="76148"/>
                  <a:pt x="389744" y="78180"/>
                </a:cubicBezTo>
                <a:cubicBezTo>
                  <a:pt x="290003" y="86159"/>
                  <a:pt x="189875" y="88173"/>
                  <a:pt x="89940" y="93170"/>
                </a:cubicBezTo>
                <a:cubicBezTo>
                  <a:pt x="78851" y="96866"/>
                  <a:pt x="0" y="118768"/>
                  <a:pt x="0" y="138140"/>
                </a:cubicBezTo>
                <a:cubicBezTo>
                  <a:pt x="0" y="153941"/>
                  <a:pt x="29980" y="148134"/>
                  <a:pt x="44970" y="153131"/>
                </a:cubicBezTo>
                <a:cubicBezTo>
                  <a:pt x="49967" y="183111"/>
                  <a:pt x="39628" y="220480"/>
                  <a:pt x="59960" y="243072"/>
                </a:cubicBezTo>
                <a:cubicBezTo>
                  <a:pt x="88686" y="274990"/>
                  <a:pt x="174722" y="301312"/>
                  <a:pt x="224852" y="318022"/>
                </a:cubicBezTo>
                <a:cubicBezTo>
                  <a:pt x="258988" y="420433"/>
                  <a:pt x="208043" y="317417"/>
                  <a:pt x="299803" y="348003"/>
                </a:cubicBezTo>
                <a:cubicBezTo>
                  <a:pt x="316894" y="353700"/>
                  <a:pt x="319790" y="377983"/>
                  <a:pt x="329783" y="392973"/>
                </a:cubicBezTo>
                <a:cubicBezTo>
                  <a:pt x="228550" y="426717"/>
                  <a:pt x="353159" y="387778"/>
                  <a:pt x="194872" y="422954"/>
                </a:cubicBezTo>
                <a:cubicBezTo>
                  <a:pt x="179447" y="426382"/>
                  <a:pt x="164891" y="432947"/>
                  <a:pt x="149901" y="437944"/>
                </a:cubicBezTo>
                <a:cubicBezTo>
                  <a:pt x="159894" y="457931"/>
                  <a:pt x="167486" y="479311"/>
                  <a:pt x="179881" y="497904"/>
                </a:cubicBezTo>
                <a:cubicBezTo>
                  <a:pt x="187721" y="509663"/>
                  <a:pt x="200814" y="517028"/>
                  <a:pt x="209862" y="527885"/>
                </a:cubicBezTo>
                <a:cubicBezTo>
                  <a:pt x="225856" y="547078"/>
                  <a:pt x="238234" y="569172"/>
                  <a:pt x="254832" y="587845"/>
                </a:cubicBezTo>
                <a:cubicBezTo>
                  <a:pt x="278305" y="614253"/>
                  <a:pt x="329783" y="662796"/>
                  <a:pt x="329783" y="662796"/>
                </a:cubicBezTo>
                <a:cubicBezTo>
                  <a:pt x="334780" y="677786"/>
                  <a:pt x="336643" y="694218"/>
                  <a:pt x="344773" y="707767"/>
                </a:cubicBezTo>
                <a:cubicBezTo>
                  <a:pt x="379487" y="765623"/>
                  <a:pt x="411390" y="732513"/>
                  <a:pt x="479685" y="722757"/>
                </a:cubicBezTo>
                <a:cubicBezTo>
                  <a:pt x="509665" y="712764"/>
                  <a:pt x="547280" y="715123"/>
                  <a:pt x="569626" y="692777"/>
                </a:cubicBezTo>
                <a:cubicBezTo>
                  <a:pt x="610779" y="651623"/>
                  <a:pt x="586198" y="667265"/>
                  <a:pt x="644577" y="647806"/>
                </a:cubicBezTo>
                <a:cubicBezTo>
                  <a:pt x="680254" y="540774"/>
                  <a:pt x="648263" y="540335"/>
                  <a:pt x="719527" y="587845"/>
                </a:cubicBezTo>
                <a:cubicBezTo>
                  <a:pt x="729521" y="617825"/>
                  <a:pt x="741843" y="647127"/>
                  <a:pt x="749508" y="677786"/>
                </a:cubicBezTo>
                <a:cubicBezTo>
                  <a:pt x="754505" y="697773"/>
                  <a:pt x="756383" y="718811"/>
                  <a:pt x="764498" y="737747"/>
                </a:cubicBezTo>
                <a:cubicBezTo>
                  <a:pt x="771595" y="754306"/>
                  <a:pt x="784485" y="767728"/>
                  <a:pt x="794478" y="782718"/>
                </a:cubicBezTo>
                <a:cubicBezTo>
                  <a:pt x="784175" y="834234"/>
                  <a:pt x="778610" y="868236"/>
                  <a:pt x="764498" y="917629"/>
                </a:cubicBezTo>
                <a:cubicBezTo>
                  <a:pt x="760157" y="932822"/>
                  <a:pt x="754505" y="947609"/>
                  <a:pt x="749508" y="962599"/>
                </a:cubicBezTo>
                <a:cubicBezTo>
                  <a:pt x="744511" y="1002573"/>
                  <a:pt x="741725" y="1042886"/>
                  <a:pt x="734518" y="1082521"/>
                </a:cubicBezTo>
                <a:cubicBezTo>
                  <a:pt x="731691" y="1098067"/>
                  <a:pt x="719527" y="1111690"/>
                  <a:pt x="719527" y="1127491"/>
                </a:cubicBezTo>
                <a:cubicBezTo>
                  <a:pt x="719527" y="1158494"/>
                  <a:pt x="728427" y="1250221"/>
                  <a:pt x="749508" y="1292383"/>
                </a:cubicBezTo>
                <a:cubicBezTo>
                  <a:pt x="807625" y="1408618"/>
                  <a:pt x="756800" y="1269291"/>
                  <a:pt x="794478" y="1382324"/>
                </a:cubicBezTo>
                <a:cubicBezTo>
                  <a:pt x="800236" y="1416875"/>
                  <a:pt x="806006" y="1480331"/>
                  <a:pt x="824459" y="1517236"/>
                </a:cubicBezTo>
                <a:cubicBezTo>
                  <a:pt x="832516" y="1533350"/>
                  <a:pt x="844446" y="1547216"/>
                  <a:pt x="854439" y="1562206"/>
                </a:cubicBezTo>
                <a:cubicBezTo>
                  <a:pt x="896010" y="1686922"/>
                  <a:pt x="832741" y="1488171"/>
                  <a:pt x="884419" y="1712108"/>
                </a:cubicBezTo>
                <a:cubicBezTo>
                  <a:pt x="891525" y="1742901"/>
                  <a:pt x="904406" y="1772069"/>
                  <a:pt x="914400" y="1802049"/>
                </a:cubicBezTo>
                <a:lnTo>
                  <a:pt x="929390" y="1847019"/>
                </a:lnTo>
                <a:cubicBezTo>
                  <a:pt x="934387" y="1862009"/>
                  <a:pt x="959370" y="1857012"/>
                  <a:pt x="974360" y="1862009"/>
                </a:cubicBezTo>
                <a:cubicBezTo>
                  <a:pt x="994090" y="1802818"/>
                  <a:pt x="984353" y="1862009"/>
                  <a:pt x="989350" y="181703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EFD1-130D-4B49-B3E1-661B93A7085E}" type="slidenum">
              <a:rPr lang="en-IN" smtClean="0"/>
              <a:pPr/>
              <a:t>76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Users\oem\Desktop\New Folder\Telemedicine - WAN &amp; LAN Connectiv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2288" y="1285875"/>
            <a:ext cx="6081712" cy="459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5311775" y="2505075"/>
            <a:ext cx="1851025" cy="276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Digital Lecture Theater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357563" y="4729163"/>
            <a:ext cx="2047875" cy="276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Tele-Consultation Facility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6140450" y="4298950"/>
            <a:ext cx="2152650" cy="276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eLearning &amp; Digital Library</a:t>
            </a:r>
          </a:p>
        </p:txBody>
      </p:sp>
      <p:sp>
        <p:nvSpPr>
          <p:cNvPr id="13318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2400" b="1" dirty="0" smtClean="0"/>
              <a:t>UP Medical College Network</a:t>
            </a:r>
            <a:br>
              <a:rPr lang="en-US" sz="2400" b="1" dirty="0" smtClean="0"/>
            </a:br>
            <a:r>
              <a:rPr lang="en-US" sz="1800" b="1" dirty="0" smtClean="0"/>
              <a:t>Block Diagram for Medical College Level :  </a:t>
            </a:r>
            <a:r>
              <a:rPr lang="en-US" sz="1800" b="1" u="sng" dirty="0" smtClean="0"/>
              <a:t>WAN &amp; LAN Connectivity</a:t>
            </a:r>
          </a:p>
        </p:txBody>
      </p:sp>
      <p:sp>
        <p:nvSpPr>
          <p:cNvPr id="13319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2BFDD4-D2BC-4B86-B709-8B805378DE6C}" type="slidenum">
              <a:rPr lang="en-US" smtClean="0"/>
              <a:pPr/>
              <a:t>77</a:t>
            </a:fld>
            <a:endParaRPr lang="en-US" smtClean="0"/>
          </a:p>
        </p:txBody>
      </p:sp>
      <p:pic>
        <p:nvPicPr>
          <p:cNvPr id="8" name="Content Placeholder 5" descr="DSC04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3438"/>
            <a:ext cx="2643174" cy="1760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3" descr="DSC048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2766368"/>
            <a:ext cx="2607212" cy="1734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4" descr="DSC048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14875"/>
            <a:ext cx="2651157" cy="1785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956300" y="4598988"/>
            <a:ext cx="2743200" cy="1103312"/>
            <a:chOff x="228600" y="838200"/>
            <a:chExt cx="8763000" cy="6019800"/>
          </a:xfrm>
        </p:grpSpPr>
        <p:pic>
          <p:nvPicPr>
            <p:cNvPr id="13324" name="Picture 2" descr="C:\Users\oem\Desktop\New Folder\Telemedicine - eLectur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838200"/>
              <a:ext cx="87630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22728" y="985444"/>
              <a:ext cx="2515306" cy="207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National Telemedicine GRID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4690864" cy="417646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National Knowledge Network </a:t>
            </a:r>
            <a:r>
              <a:rPr lang="en-US" sz="2400" dirty="0" smtClean="0"/>
              <a:t>(NKN)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b="1" dirty="0" smtClean="0"/>
              <a:t>National Optic Fiber Network </a:t>
            </a:r>
            <a:r>
              <a:rPr lang="en-US" sz="2400" dirty="0" smtClean="0"/>
              <a:t>(NOFN)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b="1" dirty="0" smtClean="0"/>
              <a:t>State Wide Area Network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smtClean="0"/>
              <a:t>SWAN)</a:t>
            </a:r>
          </a:p>
        </p:txBody>
      </p:sp>
      <p:pic>
        <p:nvPicPr>
          <p:cNvPr id="4" name="Content Placeholder 4" descr="SW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484784"/>
            <a:ext cx="3689179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Satellite &amp; NGN Technology for Health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mtClean="0"/>
              <a:t> Mobile Telemedicine System for rural health service                                 (</a:t>
            </a:r>
            <a:r>
              <a:rPr lang="en-US" i="1" smtClean="0"/>
              <a:t>RAAHAT</a:t>
            </a:r>
            <a:r>
              <a:rPr lang="en-US" smtClean="0"/>
              <a:t> – Rural Access to Advanced Healthcare Adopting Telemedicine)</a:t>
            </a:r>
          </a:p>
          <a:p>
            <a:pPr algn="just"/>
            <a:r>
              <a:rPr lang="en-US" smtClean="0"/>
              <a:t>Telemedicine Network Access for  Tribal population, War zones, Hilly Region,Islands, Deserts, Ship, Boats/ Oil Rigs,  etc.</a:t>
            </a:r>
          </a:p>
          <a:p>
            <a:pPr algn="just"/>
            <a:r>
              <a:rPr lang="en-US" smtClean="0"/>
              <a:t>National Disaster / Trauma, Accidents Emergency Telemedicine Network empowering Ambulances with GPS and Satcom</a:t>
            </a:r>
          </a:p>
          <a:p>
            <a:pPr algn="just"/>
            <a:r>
              <a:rPr lang="en-US" smtClean="0"/>
              <a:t>Tele-epidemiology using Remote sensing and Navigational Tools (eg. Applications in JE, H1N1, Chickengunia, Dengue etc.)</a:t>
            </a:r>
          </a:p>
          <a:p>
            <a:pPr algn="just"/>
            <a:r>
              <a:rPr lang="en-US" smtClean="0"/>
              <a:t>Remote health monitoring for Pilgrims of Kailash, Amarnath Yatra and Char Dhaam Yatra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Historical Development of </a:t>
            </a:r>
            <a:br>
              <a:rPr lang="en-US" sz="2400" smtClean="0"/>
            </a:br>
            <a:r>
              <a:rPr lang="en-US" sz="2400" smtClean="0"/>
              <a:t>SGPGI Telemedicine Programme  </a:t>
            </a:r>
            <a:endParaRPr lang="en-IN" sz="2400"/>
          </a:p>
        </p:txBody>
      </p:sp>
      <p:sp>
        <p:nvSpPr>
          <p:cNvPr id="6" name="Rounded Rectangle 5"/>
          <p:cNvSpPr/>
          <p:nvPr/>
        </p:nvSpPr>
        <p:spPr>
          <a:xfrm>
            <a:off x="1610833" y="1995409"/>
            <a:ext cx="1423100" cy="45124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1200" b="1" dirty="0" smtClean="0"/>
              <a:t>Mobile </a:t>
            </a:r>
            <a:r>
              <a:rPr lang="en-US" sz="1200" b="1" dirty="0" smtClean="0"/>
              <a:t>Telemedicine System </a:t>
            </a:r>
            <a:r>
              <a:rPr lang="en-US" sz="1200" b="1" dirty="0" smtClean="0"/>
              <a:t>(MTS)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Telemedicine on Wheel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79935" y="1949887"/>
            <a:ext cx="1360533" cy="45124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PAN </a:t>
            </a:r>
            <a:r>
              <a:rPr lang="en-US" sz="1400" dirty="0" smtClean="0">
                <a:solidFill>
                  <a:srgbClr val="C00000"/>
                </a:solidFill>
              </a:rPr>
              <a:t>Africa </a:t>
            </a:r>
            <a:r>
              <a:rPr lang="en-US" sz="1400" dirty="0" err="1" smtClean="0">
                <a:solidFill>
                  <a:srgbClr val="C00000"/>
                </a:solidFill>
              </a:rPr>
              <a:t>eNetwork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200" dirty="0" smtClean="0"/>
              <a:t>National Medical College Network (NMCN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470" y="2835346"/>
            <a:ext cx="1397463" cy="9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ounded Rectangle 20"/>
          <p:cNvSpPr/>
          <p:nvPr/>
        </p:nvSpPr>
        <p:spPr>
          <a:xfrm>
            <a:off x="4716016" y="1988840"/>
            <a:ext cx="1360533" cy="4512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eTumour</a:t>
            </a:r>
            <a:r>
              <a:rPr lang="en-US" sz="1600" dirty="0"/>
              <a:t> Board</a:t>
            </a:r>
          </a:p>
          <a:p>
            <a:pPr algn="ctr"/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7661634" y="1995409"/>
            <a:ext cx="1360533" cy="45124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r>
              <a:rPr lang="en-US" sz="1200" dirty="0" err="1" smtClean="0"/>
              <a:t>CollabDDS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6205386" y="2002937"/>
            <a:ext cx="1360533" cy="45124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NMCN OFFICE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 err="1" smtClean="0"/>
              <a:t>eStudio</a:t>
            </a:r>
            <a:endParaRPr lang="en-US" sz="1600" dirty="0"/>
          </a:p>
        </p:txBody>
      </p:sp>
      <p:sp>
        <p:nvSpPr>
          <p:cNvPr id="24" name="Rounded Rectangle 23"/>
          <p:cNvSpPr/>
          <p:nvPr/>
        </p:nvSpPr>
        <p:spPr>
          <a:xfrm>
            <a:off x="3204298" y="1993196"/>
            <a:ext cx="1360533" cy="451244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r>
              <a:rPr lang="en-US" sz="1400" dirty="0" smtClean="0"/>
              <a:t>Tele-presence Suite</a:t>
            </a:r>
            <a:endParaRPr lang="en-US" sz="1400" dirty="0" smtClean="0"/>
          </a:p>
          <a:p>
            <a:pPr algn="ctr"/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113063" y="1687389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668869" y="1704746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47488" y="1705564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757622" y="1710061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263006" y="1712274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695880" y="1718221"/>
            <a:ext cx="1254973" cy="60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68" y="2842874"/>
            <a:ext cx="1384170" cy="922780"/>
          </a:xfrm>
          <a:prstGeom prst="rect">
            <a:avLst/>
          </a:prstGeom>
        </p:spPr>
      </p:pic>
      <p:pic>
        <p:nvPicPr>
          <p:cNvPr id="35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" y="2842875"/>
            <a:ext cx="1352366" cy="922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34" y="2829242"/>
            <a:ext cx="1338185" cy="936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6" y="2850135"/>
            <a:ext cx="1348404" cy="915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34" y="2842874"/>
            <a:ext cx="1360533" cy="92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520" y="476672"/>
          <a:ext cx="8640960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937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STRENGTH</a:t>
                      </a:r>
                      <a:endParaRPr lang="en-IN" sz="32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>
                        <a:buFont typeface="Arial" pitchFamily="34" charset="0"/>
                        <a:buNone/>
                      </a:pPr>
                      <a:endParaRPr lang="en-IN" sz="16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Mobile Conectivity &amp;</a:t>
                      </a: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Internet Penetration</a:t>
                      </a: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IN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Indigenous Low Cost Technology and System.</a:t>
                      </a: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Government Policy for Digital India</a:t>
                      </a: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Strengthening Rural Service Infrastructure</a:t>
                      </a:r>
                      <a:endParaRPr lang="en-US" sz="17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8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WEAKNESS</a:t>
                      </a:r>
                      <a:endParaRPr lang="en-IN" sz="28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sz="1050" smtClean="0">
                        <a:solidFill>
                          <a:schemeClr val="tx1"/>
                        </a:solidFill>
                      </a:endParaRP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IN" sz="1700" b="0" smtClean="0">
                          <a:solidFill>
                            <a:schemeClr val="tx1"/>
                          </a:solidFill>
                        </a:rPr>
                        <a:t>Lack of eHealth Policy</a:t>
                      </a:r>
                      <a:r>
                        <a:rPr lang="en-IN" sz="1700" b="0" baseline="0" smtClean="0">
                          <a:solidFill>
                            <a:schemeClr val="tx1"/>
                          </a:solidFill>
                        </a:rPr>
                        <a:t> and Advocacy</a:t>
                      </a: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Legal Framework yet to emerge</a:t>
                      </a: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ePrescription Authentication by regulatory body</a:t>
                      </a: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Education &amp; Training Infrastructure barring one at SGPGI, Lucknow</a:t>
                      </a: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Lack of Market Place for Indigenous Tools</a:t>
                      </a:r>
                    </a:p>
                    <a:p>
                      <a:pPr marL="365125" indent="-365125" algn="just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Lack of Public Perception and Awareness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3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OPPORTUNITY</a:t>
                      </a:r>
                      <a:endParaRPr lang="en-IN" sz="32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914400" rtl="0" eaLnBrk="1" latinLnBrk="0" hangingPunct="1"/>
                      <a:endParaRPr lang="en-IN" sz="16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marR="0" indent="-3651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Decade old</a:t>
                      </a:r>
                      <a:r>
                        <a:rPr lang="en-IN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Telemedicine Experience around the country.</a:t>
                      </a:r>
                    </a:p>
                    <a:p>
                      <a:pPr marL="365125" marR="0" indent="-3651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NKN, NOFN &amp; SWAN </a:t>
                      </a:r>
                    </a:p>
                    <a:p>
                      <a:pPr marL="365125" marR="0" indent="-3651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Indigenous Satellite System</a:t>
                      </a:r>
                    </a:p>
                    <a:p>
                      <a:pPr marL="365125" marR="0" indent="-3651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Wireless Broadband Internet through NGN</a:t>
                      </a:r>
                    </a:p>
                    <a:p>
                      <a:pPr marL="365125" marR="0" indent="-3651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Technology Manpower</a:t>
                      </a:r>
                      <a:endParaRPr lang="en-IN" sz="17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endParaRPr lang="en-IN" sz="36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endParaRPr lang="en-IN" sz="16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IN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Telemedicine as threat for caregivers.</a:t>
                      </a: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Health System adoption to compromise revenue</a:t>
                      </a: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7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Legal repercussion</a:t>
                      </a: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7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Security of Health Data</a:t>
                      </a:r>
                      <a:endParaRPr lang="en-US" sz="17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5125" indent="-365125" algn="just" defTabSz="914400" rtl="0" eaLnBrk="1" latinLnBrk="0" hangingPunct="1">
                        <a:buFont typeface="Arial" pitchFamily="34" charset="0"/>
                        <a:buChar char="•"/>
                      </a:pPr>
                      <a:endParaRPr lang="en-IN" sz="1700" b="1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43808" y="0"/>
            <a:ext cx="32403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SWOT Analysis </a:t>
            </a:r>
            <a:endParaRPr lang="en-IN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IN" b="1" smtClean="0"/>
              <a:t>PPP Model for Rural Health</a:t>
            </a:r>
            <a:r>
              <a:rPr lang="en-IN" sz="3200" smtClean="0"/>
              <a:t/>
            </a:r>
            <a:br>
              <a:rPr lang="en-IN" sz="3200" smtClean="0"/>
            </a:br>
            <a:r>
              <a:rPr lang="en-IN" sz="3200" smtClean="0"/>
              <a:t>Odisha </a:t>
            </a:r>
            <a:r>
              <a:rPr lang="en-IN" sz="3200" dirty="0" smtClean="0"/>
              <a:t>has adopted ICT as development tool </a:t>
            </a: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539552" y="6021288"/>
            <a:ext cx="805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>
                <a:hlinkClick r:id="rId3"/>
              </a:rPr>
              <a:t>http://egov.eletsonline.com/2013/03/odisha-has-adopted-ict-as-development-tool/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buFont typeface="Arial" pitchFamily="34" charset="0"/>
              <a:buChar char="•"/>
            </a:pPr>
            <a:r>
              <a:rPr lang="en-IN" sz="2800" dirty="0" err="1" smtClean="0"/>
              <a:t>Odisha</a:t>
            </a:r>
            <a:r>
              <a:rPr lang="en-IN" sz="2800" dirty="0" smtClean="0"/>
              <a:t>, the first state in the country has adopted ICT as a state development tool for providing healthcare services at the door step of the citizen. </a:t>
            </a:r>
          </a:p>
          <a:p>
            <a:pPr marL="360363" indent="-360363" algn="just">
              <a:buFont typeface="Arial" pitchFamily="34" charset="0"/>
              <a:buChar char="•"/>
            </a:pPr>
            <a:endParaRPr lang="en-IN" sz="2800" dirty="0" smtClean="0"/>
          </a:p>
          <a:p>
            <a:pPr marL="360363" indent="-360363" algn="just">
              <a:buFont typeface="Arial" pitchFamily="34" charset="0"/>
              <a:buChar char="•"/>
            </a:pPr>
            <a:r>
              <a:rPr lang="en-IN" sz="2800" dirty="0" smtClean="0"/>
              <a:t>OTTET in collaboration with Govt. of </a:t>
            </a:r>
            <a:r>
              <a:rPr lang="en-IN" sz="2800" dirty="0" err="1" smtClean="0"/>
              <a:t>Odisha</a:t>
            </a:r>
            <a:r>
              <a:rPr lang="en-IN" sz="2800" dirty="0" smtClean="0"/>
              <a:t> and National Resource </a:t>
            </a:r>
            <a:r>
              <a:rPr lang="en-IN" sz="2800" dirty="0" err="1" smtClean="0"/>
              <a:t>Center</a:t>
            </a:r>
            <a:r>
              <a:rPr lang="en-IN" sz="2800" dirty="0" smtClean="0"/>
              <a:t> for Telemedicine &amp; Biomedical Informatics at SGPGIMS, </a:t>
            </a:r>
            <a:r>
              <a:rPr lang="en-IN" sz="2800" dirty="0" err="1" smtClean="0"/>
              <a:t>Lucknow</a:t>
            </a:r>
            <a:r>
              <a:rPr lang="en-IN" sz="2800" dirty="0" smtClean="0"/>
              <a:t> under PPP mode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/>
              <a:t>Green Telehealth Infrastructure</a:t>
            </a:r>
            <a:br>
              <a:rPr lang="en-US" sz="2800" smtClean="0"/>
            </a:br>
            <a:r>
              <a:rPr lang="en-US" sz="2800" smtClean="0"/>
              <a:t>Chain of eHealth Centers in Rural and Semi Rural India</a:t>
            </a:r>
            <a:br>
              <a:rPr lang="en-US" sz="2800" smtClean="0"/>
            </a:br>
            <a:r>
              <a:rPr lang="en-US" sz="2800" b="1" smtClean="0"/>
              <a:t>OMC &amp; NRC Proposed Initiative</a:t>
            </a:r>
            <a:endParaRPr lang="en-IN" sz="280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037040" cy="328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22676"/>
            <a:ext cx="811530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Green Ambulance</a:t>
            </a:r>
            <a:endParaRPr lang="en-IN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301208"/>
            <a:ext cx="81153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" y="1643063"/>
            <a:ext cx="80867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2160240"/>
          </a:xfrm>
        </p:spPr>
        <p:txBody>
          <a:bodyPr>
            <a:noAutofit/>
          </a:bodyPr>
          <a:lstStyle/>
          <a:p>
            <a:r>
              <a:rPr lang="en-US" sz="2800" smtClean="0"/>
              <a:t>More resource centers besides current NRC and RRCs, in large states need to come up</a:t>
            </a:r>
            <a:endParaRPr lang="en-IN" sz="28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4509120"/>
            <a:ext cx="8229600" cy="17281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Institutions for Education, Training, Research,  Policy &amp; Management etc on eHealth and Telemedicine eg.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Indian Institute of Telemedicine &amp; eHealth in line with Indian Institute of Public Health</a:t>
            </a:r>
            <a:endParaRPr kumimoji="0" lang="en-IN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40768"/>
            <a:ext cx="8208912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Development of Human Resources for eHealth &amp; Telemedicine </a:t>
            </a:r>
          </a:p>
          <a:p>
            <a:pPr algn="ctr"/>
            <a:r>
              <a:rPr lang="en-US" sz="2400" smtClean="0">
                <a:solidFill>
                  <a:srgbClr val="FFFF00"/>
                </a:solidFill>
              </a:rPr>
              <a:t>- Need of the Hour</a:t>
            </a:r>
            <a:endParaRPr lang="en-IN" sz="240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48680"/>
            <a:ext cx="578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</a:rPr>
              <a:t>Establishment of Institutions </a:t>
            </a:r>
            <a:endParaRPr lang="en-IN" sz="36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3380"/>
            <a:ext cx="9144000" cy="1417638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descr="C:\Users\repu\Downloads\tranpaeren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0"/>
            <a:ext cx="3857596" cy="38575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643578"/>
            <a:ext cx="914400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hlinkClick r:id="rId4"/>
              </a:rPr>
              <a:t>www.sgpgi-telemedicine.org</a:t>
            </a:r>
            <a:r>
              <a:rPr lang="en-US" sz="1600" dirty="0" smtClean="0">
                <a:solidFill>
                  <a:schemeClr val="bg1"/>
                </a:solidFill>
              </a:rPr>
              <a:t> | </a:t>
            </a:r>
            <a:r>
              <a:rPr lang="en-US" sz="1600" dirty="0" smtClean="0">
                <a:solidFill>
                  <a:schemeClr val="bg1"/>
                </a:solidFill>
                <a:hlinkClick r:id="rId5"/>
              </a:rPr>
              <a:t>www.nmcn.in</a:t>
            </a:r>
            <a:r>
              <a:rPr lang="en-US" sz="1600" dirty="0" smtClean="0">
                <a:solidFill>
                  <a:schemeClr val="bg1"/>
                </a:solidFill>
              </a:rPr>
              <a:t> | </a:t>
            </a:r>
            <a:r>
              <a:rPr lang="en-US" sz="1600" dirty="0" smtClean="0">
                <a:solidFill>
                  <a:schemeClr val="bg1"/>
                </a:solidFill>
                <a:hlinkClick r:id="rId6"/>
              </a:rPr>
              <a:t>www.nrct.in</a:t>
            </a:r>
            <a:r>
              <a:rPr lang="en-US" sz="1600" dirty="0" smtClean="0">
                <a:solidFill>
                  <a:schemeClr val="bg1"/>
                </a:solidFill>
              </a:rPr>
              <a:t> | </a:t>
            </a:r>
            <a:r>
              <a:rPr lang="en-US" sz="1600" dirty="0" smtClean="0">
                <a:solidFill>
                  <a:schemeClr val="bg1"/>
                </a:solidFill>
                <a:hlinkClick r:id="rId7"/>
              </a:rPr>
              <a:t>www.stbmi.ac.in</a:t>
            </a:r>
            <a:r>
              <a:rPr lang="en-US" sz="1600" dirty="0" smtClean="0">
                <a:solidFill>
                  <a:schemeClr val="bg1"/>
                </a:solidFill>
              </a:rPr>
              <a:t> |  </a:t>
            </a:r>
            <a:r>
              <a:rPr lang="en-US" sz="1600" dirty="0" smtClean="0">
                <a:solidFill>
                  <a:schemeClr val="bg1"/>
                </a:solidFill>
                <a:hlinkClick r:id="rId8"/>
              </a:rPr>
              <a:t>www.sgpgi.edu.in</a:t>
            </a:r>
            <a:r>
              <a:rPr lang="en-US" sz="1600" dirty="0" smtClean="0">
                <a:solidFill>
                  <a:schemeClr val="bg1"/>
                </a:solidFill>
              </a:rPr>
              <a:t> 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Evolution of telecom infrastructure </a:t>
            </a:r>
            <a:r>
              <a:rPr lang="en-US" sz="3600" smtClean="0"/>
              <a:t>at SGPGI</a:t>
            </a:r>
            <a:endParaRPr lang="en-US" sz="36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905000"/>
          <a:ext cx="8382000" cy="4015739"/>
        </p:xfrm>
        <a:graphic>
          <a:graphicData uri="http://schemas.openxmlformats.org/drawingml/2006/table">
            <a:tbl>
              <a:tblPr/>
              <a:tblGrid>
                <a:gridCol w="2057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9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Communication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Bandwidth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Network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/ Source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ISDN  Lines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384 Kbps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1999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Institute Resource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ISRO VSAT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256 Kbps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2003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Orissa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Telemedicine 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Reliance                   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1 Mbps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Raibareli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District Hospital under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GAIL CSR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BSNL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512 Kbps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SAARC Telemedicine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Railtel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1 Gbps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National Knowledge Network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BSNL- Fiber to Home (FTTH)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Mbps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Institute Resource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AirTel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Mbps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Pan-African </a:t>
                      </a: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eNetwork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2193</Words>
  <Application>Microsoft Office PowerPoint</Application>
  <PresentationFormat>On-screen Show (4:3)</PresentationFormat>
  <Paragraphs>715</Paragraphs>
  <Slides>85</Slides>
  <Notes>84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Amethyst Bold</vt:lpstr>
      <vt:lpstr>Arial</vt:lpstr>
      <vt:lpstr>Arial Rounded MT Bold</vt:lpstr>
      <vt:lpstr>Calibri</vt:lpstr>
      <vt:lpstr>Symbol</vt:lpstr>
      <vt:lpstr>Times New Roman</vt:lpstr>
      <vt:lpstr>Wingdings</vt:lpstr>
      <vt:lpstr>Office Theme</vt:lpstr>
      <vt:lpstr>Telemedicine @  National Resource Center &amp; Mobile Telemedicine Van  </vt:lpstr>
      <vt:lpstr>PowerPoint Presentation</vt:lpstr>
      <vt:lpstr>Background</vt:lpstr>
      <vt:lpstr>PowerPoint Presentation</vt:lpstr>
      <vt:lpstr>SGPGI Telemedicine Programme  Management Committee</vt:lpstr>
      <vt:lpstr>Historical Development</vt:lpstr>
      <vt:lpstr>Historical Development of  SGPGI Telemedicine Programme  </vt:lpstr>
      <vt:lpstr>Historical Development of  SGPGI Telemedicine Programme  </vt:lpstr>
      <vt:lpstr>Evolution of telecom infrastructure at SGPGI</vt:lpstr>
      <vt:lpstr>  Total Expenditure INR 30,00,00,000 (30 Crore) sanctioned by  Govt. of Uttar Pradesh for  establishment of School of Telemedicine &amp; Biomedical Informatics    June 2003- August 2006</vt:lpstr>
      <vt:lpstr> National Resource Center for  Telemedicine &amp; Biomedical Informatics  DeitY, MCIT, GoI (2007-2011)  </vt:lpstr>
      <vt:lpstr>Objectives</vt:lpstr>
      <vt:lpstr>National Resource Center for NMCN Project MOH&amp;FW, Govt. of India 2011 onwards</vt:lpstr>
      <vt:lpstr>Activities</vt:lpstr>
      <vt:lpstr>Research &amp; Development</vt:lpstr>
      <vt:lpstr>Mobile Telemedicine Kiosk  (Operational using Hospital LAN)</vt:lpstr>
      <vt:lpstr>Mobile Portable System</vt:lpstr>
      <vt:lpstr>PowerPoint Presentation</vt:lpstr>
      <vt:lpstr>Tele-mentoring Trial With AIMS, Kochi (March 2004) </vt:lpstr>
      <vt:lpstr>Live Surgery Transmission using Satcom (Interactive Realtime)</vt:lpstr>
      <vt:lpstr>Live streaming of surgical video</vt:lpstr>
      <vt:lpstr>Mobile Learning</vt:lpstr>
      <vt:lpstr> Integrated Networked Lecture Theatre/ Auditorium </vt:lpstr>
      <vt:lpstr>Digital, Integrated Operation Theatre</vt:lpstr>
      <vt:lpstr>Surgical Telepresence Suite</vt:lpstr>
      <vt:lpstr>Knowledge Processing Edit/Voice Over</vt:lpstr>
      <vt:lpstr>Data Center (National Resource Center)</vt:lpstr>
      <vt:lpstr>Institution based Knowledge Repository SGPGI Knowledge Park</vt:lpstr>
      <vt:lpstr>Activities</vt:lpstr>
      <vt:lpstr>Education &amp; Training</vt:lpstr>
      <vt:lpstr>Tele-education &amp; Telehealth Services</vt:lpstr>
      <vt:lpstr>Special Interest Group(SIG) APAN43 - Endocrine Surgery </vt:lpstr>
      <vt:lpstr>Asia Pacific Advance Network (APAN) APAN44 - Endoscopic Club E-conference (ECE)  </vt:lpstr>
      <vt:lpstr>Tele-Rheumatology</vt:lpstr>
      <vt:lpstr>Nuclear Medicine Followup Tele-Clinic</vt:lpstr>
      <vt:lpstr> Endocrine Surgery ( EESENCE) Endocrine Surgery Alumni collaborative learning (SESAN) through web VC collaboration </vt:lpstr>
      <vt:lpstr>eTumour Board</vt:lpstr>
      <vt:lpstr>Mobile Telemedicine System</vt:lpstr>
      <vt:lpstr>Community Outreach Programme &amp; Public Health Services</vt:lpstr>
      <vt:lpstr>Consultation</vt:lpstr>
      <vt:lpstr>Content Creation for Patient Awareness </vt:lpstr>
      <vt:lpstr>Web Designing   </vt:lpstr>
      <vt:lpstr>Activities</vt:lpstr>
      <vt:lpstr>International Consultancy</vt:lpstr>
      <vt:lpstr>PowerPoint Presentation</vt:lpstr>
      <vt:lpstr>PowerPoint Presentation</vt:lpstr>
      <vt:lpstr>PowerPoint Presentation</vt:lpstr>
      <vt:lpstr>National </vt:lpstr>
      <vt:lpstr>SAARC Telemedicine Network</vt:lpstr>
      <vt:lpstr>SAARC Telemedicine Network</vt:lpstr>
      <vt:lpstr>SAARC Telemedicine Network  (2008 onward)</vt:lpstr>
      <vt:lpstr>PAN Africa Network</vt:lpstr>
      <vt:lpstr>PAN Africa e-Network</vt:lpstr>
      <vt:lpstr>Pan Africa eNetwork  (2011)</vt:lpstr>
      <vt:lpstr>Activities</vt:lpstr>
      <vt:lpstr>IITF Trade Fair 2014 </vt:lpstr>
      <vt:lpstr>North Eastern Regional Workshop for Sensitization and Awareness on NMCN at NEIGRIHMS, Shillong  26-27 Sept 2014 </vt:lpstr>
      <vt:lpstr>West Bengal orientation meet on NMCN project Awareness   23rd - 25th June 2014 </vt:lpstr>
      <vt:lpstr>National Workshop at NRC for creation of awareness on NMCN project </vt:lpstr>
      <vt:lpstr> Regional Workshop at NRC-cum-RRC East for Sensitization &amp; Awareness on NMCN project 2014 </vt:lpstr>
      <vt:lpstr>Activities</vt:lpstr>
      <vt:lpstr>eGovernance  UP CPMT Counselling</vt:lpstr>
      <vt:lpstr>E-governance (UP CPMT Counseling) </vt:lpstr>
      <vt:lpstr>Activities</vt:lpstr>
      <vt:lpstr>Usage Statistics (1999 ~ 2014)</vt:lpstr>
      <vt:lpstr>Publications</vt:lpstr>
      <vt:lpstr>Way Ahead</vt:lpstr>
      <vt:lpstr>Access to health care for all by Networking Medical Colleges with Public health institutions in phase wise manner– DH, CHC, PHCs, mhealth units</vt:lpstr>
      <vt:lpstr>National Medical College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 Medical College Network Block Diagram for Medical College Level :  WAN &amp; LAN Connectivity</vt:lpstr>
      <vt:lpstr>National Telemedicine GRID</vt:lpstr>
      <vt:lpstr>Satellite &amp; NGN Technology for Health</vt:lpstr>
      <vt:lpstr>PowerPoint Presentation</vt:lpstr>
      <vt:lpstr>PPP Model for Rural Health Odisha has adopted ICT as development tool </vt:lpstr>
      <vt:lpstr>Green Telehealth Infrastructure Chain of eHealth Centers in Rural and Semi Rural India OMC &amp; NRC Proposed Initiative</vt:lpstr>
      <vt:lpstr>Green Ambulance</vt:lpstr>
      <vt:lpstr>More resource centers besides current NRC and RRCs, in large states need to come up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repu</dc:creator>
  <cp:lastModifiedBy>admin</cp:lastModifiedBy>
  <cp:revision>247</cp:revision>
  <dcterms:created xsi:type="dcterms:W3CDTF">2014-11-28T08:44:36Z</dcterms:created>
  <dcterms:modified xsi:type="dcterms:W3CDTF">2018-12-31T08:38:25Z</dcterms:modified>
</cp:coreProperties>
</file>